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1" r:id="rId3"/>
    <p:sldId id="292" r:id="rId4"/>
    <p:sldId id="327" r:id="rId5"/>
    <p:sldId id="293" r:id="rId6"/>
    <p:sldId id="294" r:id="rId7"/>
    <p:sldId id="295" r:id="rId8"/>
    <p:sldId id="296" r:id="rId9"/>
    <p:sldId id="297" r:id="rId10"/>
    <p:sldId id="328" r:id="rId11"/>
    <p:sldId id="298" r:id="rId12"/>
    <p:sldId id="329" r:id="rId13"/>
    <p:sldId id="330" r:id="rId14"/>
    <p:sldId id="331" r:id="rId15"/>
    <p:sldId id="332" r:id="rId16"/>
    <p:sldId id="333" r:id="rId17"/>
    <p:sldId id="334" r:id="rId18"/>
    <p:sldId id="335" r:id="rId19"/>
    <p:sldId id="336" r:id="rId20"/>
    <p:sldId id="299" r:id="rId21"/>
    <p:sldId id="337" r:id="rId22"/>
    <p:sldId id="300" r:id="rId23"/>
    <p:sldId id="338" r:id="rId24"/>
    <p:sldId id="339" r:id="rId25"/>
    <p:sldId id="340" r:id="rId26"/>
    <p:sldId id="342" r:id="rId27"/>
    <p:sldId id="341" r:id="rId28"/>
    <p:sldId id="343" r:id="rId29"/>
    <p:sldId id="345" r:id="rId30"/>
    <p:sldId id="346" r:id="rId31"/>
    <p:sldId id="347" r:id="rId32"/>
    <p:sldId id="348" r:id="rId33"/>
    <p:sldId id="349" r:id="rId34"/>
    <p:sldId id="350" r:id="rId35"/>
    <p:sldId id="352" r:id="rId36"/>
    <p:sldId id="353" r:id="rId37"/>
    <p:sldId id="354" r:id="rId38"/>
    <p:sldId id="355" r:id="rId39"/>
    <p:sldId id="356" r:id="rId40"/>
    <p:sldId id="357" r:id="rId41"/>
    <p:sldId id="358" r:id="rId42"/>
    <p:sldId id="359" r:id="rId43"/>
    <p:sldId id="360" r:id="rId44"/>
    <p:sldId id="361" r:id="rId45"/>
    <p:sldId id="362" r:id="rId46"/>
    <p:sldId id="363" r:id="rId47"/>
    <p:sldId id="364" r:id="rId48"/>
    <p:sldId id="365" r:id="rId49"/>
    <p:sldId id="366" r:id="rId50"/>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832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42" autoAdjust="0"/>
    <p:restoredTop sz="94660"/>
  </p:normalViewPr>
  <p:slideViewPr>
    <p:cSldViewPr snapToGrid="0">
      <p:cViewPr varScale="1">
        <p:scale>
          <a:sx n="66" d="100"/>
          <a:sy n="66" d="100"/>
        </p:scale>
        <p:origin x="-1290"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fld id="{E81B85C7-4746-4BEB-8D44-7CE376F746E4}" type="datetimeFigureOut">
              <a:rPr lang="es-MX" smtClean="0"/>
              <a:pPr>
                <a:defRPr/>
              </a:pPr>
              <a:t>06/02/2010</a:t>
            </a:fld>
            <a:endParaRPr lang="es-MX" dirty="0"/>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s-MX" dirty="0"/>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12B34971-F3FB-4B94-9C4E-DC4C9D611320}" type="slidenum">
              <a:rPr lang="es-MX" smtClean="0"/>
              <a:pPr>
                <a:defRPr/>
              </a:pPr>
              <a:t>‹Nº›</a:t>
            </a:fld>
            <a:endParaRPr lang="es-MX" dirty="0"/>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pPr>
              <a:defRPr/>
            </a:pPr>
            <a:fld id="{E972BD35-1B7B-4675-BFFA-620CEEC6B5AF}" type="datetimeFigureOut">
              <a:rPr lang="es-MX" smtClean="0"/>
              <a:pPr>
                <a:defRPr/>
              </a:pPr>
              <a:t>06/02/2010</a:t>
            </a:fld>
            <a:endParaRPr lang="es-MX" dirty="0"/>
          </a:p>
        </p:txBody>
      </p:sp>
      <p:sp>
        <p:nvSpPr>
          <p:cNvPr id="5" name="4 Marcador de pie de página"/>
          <p:cNvSpPr>
            <a:spLocks noGrp="1"/>
          </p:cNvSpPr>
          <p:nvPr>
            <p:ph type="ftr" sz="quarter" idx="11"/>
          </p:nvPr>
        </p:nvSpPr>
        <p:spPr/>
        <p:txBody>
          <a:bodyPr/>
          <a:lstStyle/>
          <a:p>
            <a:pPr>
              <a:defRPr/>
            </a:pPr>
            <a:endParaRPr lang="es-MX" dirty="0"/>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pPr>
              <a:defRPr/>
            </a:pPr>
            <a:fld id="{A0AA2224-35B8-435E-B2DE-6B639A3EA119}" type="slidenum">
              <a:rPr lang="es-MX" smtClean="0"/>
              <a:pPr>
                <a:defRPr/>
              </a:pPr>
              <a:t>‹Nº›</a:t>
            </a:fld>
            <a:endParaRPr lang="es-MX" dirty="0"/>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pPr>
              <a:defRPr/>
            </a:pPr>
            <a:fld id="{B016E7F2-D233-468C-859E-B7F2362C77DF}" type="datetimeFigureOut">
              <a:rPr lang="es-MX" smtClean="0"/>
              <a:pPr>
                <a:defRPr/>
              </a:pPr>
              <a:t>06/02/2010</a:t>
            </a:fld>
            <a:endParaRPr lang="es-MX" dirty="0"/>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15A62381-888B-4304-A45F-B513556CA2BC}" type="slidenum">
              <a:rPr lang="es-MX" smtClean="0"/>
              <a:pPr>
                <a:defRPr/>
              </a:pPr>
              <a:t>‹Nº›</a:t>
            </a:fld>
            <a:endParaRPr lang="es-MX" dirty="0"/>
          </a:p>
        </p:txBody>
      </p:sp>
      <p:sp>
        <p:nvSpPr>
          <p:cNvPr id="14" name="13 Marcador de pie de página"/>
          <p:cNvSpPr>
            <a:spLocks noGrp="1"/>
          </p:cNvSpPr>
          <p:nvPr>
            <p:ph type="ftr" sz="quarter" idx="12"/>
          </p:nvPr>
        </p:nvSpPr>
        <p:spPr/>
        <p:txBody>
          <a:bodyPr/>
          <a:lstStyle/>
          <a:p>
            <a:pPr>
              <a:defRPr/>
            </a:pPr>
            <a:endParaRPr lang="es-MX" dirty="0"/>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pPr>
              <a:defRPr/>
            </a:pPr>
            <a:fld id="{06CA1DC3-3A3F-401E-84FA-11DCF4614E4A}" type="datetimeFigureOut">
              <a:rPr lang="es-MX" smtClean="0"/>
              <a:pPr>
                <a:defRPr/>
              </a:pPr>
              <a:t>06/02/2010</a:t>
            </a:fld>
            <a:endParaRPr lang="es-MX" dirty="0"/>
          </a:p>
        </p:txBody>
      </p:sp>
      <p:sp>
        <p:nvSpPr>
          <p:cNvPr id="10" name="9 Marcador de número de diapositiva"/>
          <p:cNvSpPr>
            <a:spLocks noGrp="1"/>
          </p:cNvSpPr>
          <p:nvPr>
            <p:ph type="sldNum" sz="quarter" idx="16"/>
          </p:nvPr>
        </p:nvSpPr>
        <p:spPr/>
        <p:txBody>
          <a:bodyPr rtlCol="0"/>
          <a:lstStyle/>
          <a:p>
            <a:pPr>
              <a:defRPr/>
            </a:pPr>
            <a:fld id="{8AEAF0C2-5B26-43B1-9627-66C8544DE2DD}" type="slidenum">
              <a:rPr lang="es-MX" smtClean="0"/>
              <a:pPr>
                <a:defRPr/>
              </a:pPr>
              <a:t>‹Nº›</a:t>
            </a:fld>
            <a:endParaRPr lang="es-MX" dirty="0"/>
          </a:p>
        </p:txBody>
      </p:sp>
      <p:sp>
        <p:nvSpPr>
          <p:cNvPr id="12" name="11 Marcador de pie de página"/>
          <p:cNvSpPr>
            <a:spLocks noGrp="1"/>
          </p:cNvSpPr>
          <p:nvPr>
            <p:ph type="ftr" sz="quarter" idx="17"/>
          </p:nvPr>
        </p:nvSpPr>
        <p:spPr/>
        <p:txBody>
          <a:bodyPr rtlCol="0"/>
          <a:lstStyle/>
          <a:p>
            <a:pPr>
              <a:defRPr/>
            </a:pPr>
            <a:endParaRPr lang="es-MX"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pPr>
              <a:defRPr/>
            </a:pPr>
            <a:fld id="{39C6290A-AFD7-40CE-8109-A6B5877DF307}" type="datetimeFigureOut">
              <a:rPr lang="es-MX" smtClean="0"/>
              <a:pPr>
                <a:defRPr/>
              </a:pPr>
              <a:t>06/02/2010</a:t>
            </a:fld>
            <a:endParaRPr lang="es-MX" dirty="0"/>
          </a:p>
        </p:txBody>
      </p:sp>
      <p:sp>
        <p:nvSpPr>
          <p:cNvPr id="12" name="11 Marcador de número de diapositiva"/>
          <p:cNvSpPr>
            <a:spLocks noGrp="1"/>
          </p:cNvSpPr>
          <p:nvPr>
            <p:ph type="sldNum" sz="quarter" idx="16"/>
          </p:nvPr>
        </p:nvSpPr>
        <p:spPr/>
        <p:txBody>
          <a:bodyPr rtlCol="0"/>
          <a:lstStyle/>
          <a:p>
            <a:pPr>
              <a:defRPr/>
            </a:pPr>
            <a:fld id="{51F10F5A-F967-4582-84F6-71BC0E618FD9}" type="slidenum">
              <a:rPr lang="es-MX" smtClean="0"/>
              <a:pPr>
                <a:defRPr/>
              </a:pPr>
              <a:t>‹Nº›</a:t>
            </a:fld>
            <a:endParaRPr lang="es-MX" dirty="0"/>
          </a:p>
        </p:txBody>
      </p:sp>
      <p:sp>
        <p:nvSpPr>
          <p:cNvPr id="14" name="13 Marcador de pie de página"/>
          <p:cNvSpPr>
            <a:spLocks noGrp="1"/>
          </p:cNvSpPr>
          <p:nvPr>
            <p:ph type="ftr" sz="quarter" idx="17"/>
          </p:nvPr>
        </p:nvSpPr>
        <p:spPr/>
        <p:txBody>
          <a:bodyPr rtlCol="0"/>
          <a:lstStyle/>
          <a:p>
            <a:pPr>
              <a:defRPr/>
            </a:pPr>
            <a:endParaRPr lang="es-MX" dirty="0"/>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fld id="{D5DC8A51-BCD3-4DD3-B2DB-FECDBBE55539}" type="datetimeFigureOut">
              <a:rPr lang="es-MX" smtClean="0"/>
              <a:pPr>
                <a:defRPr/>
              </a:pPr>
              <a:t>06/02/2010</a:t>
            </a:fld>
            <a:endParaRPr lang="es-MX" dirty="0"/>
          </a:p>
        </p:txBody>
      </p:sp>
      <p:sp>
        <p:nvSpPr>
          <p:cNvPr id="4" name="3 Marcador de pie de página"/>
          <p:cNvSpPr>
            <a:spLocks noGrp="1"/>
          </p:cNvSpPr>
          <p:nvPr>
            <p:ph type="ftr" sz="quarter" idx="11"/>
          </p:nvPr>
        </p:nvSpPr>
        <p:spPr/>
        <p:txBody>
          <a:bodyPr/>
          <a:lstStyle/>
          <a:p>
            <a:pPr>
              <a:defRPr/>
            </a:pPr>
            <a:endParaRPr lang="es-MX" dirty="0"/>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pPr>
              <a:defRPr/>
            </a:pPr>
            <a:fld id="{D7F02D4D-4679-4503-BBEF-31887B330249}" type="slidenum">
              <a:rPr lang="es-MX" smtClean="0"/>
              <a:pPr>
                <a:defRPr/>
              </a:pPr>
              <a:t>‹Nº›</a:t>
            </a:fld>
            <a:endParaRPr lang="es-MX"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68E66E32-74E1-4507-AFC0-7A0BB7464C97}" type="datetimeFigureOut">
              <a:rPr lang="es-MX" smtClean="0"/>
              <a:pPr>
                <a:defRPr/>
              </a:pPr>
              <a:t>06/02/2010</a:t>
            </a:fld>
            <a:endParaRPr lang="es-MX" dirty="0"/>
          </a:p>
        </p:txBody>
      </p:sp>
      <p:sp>
        <p:nvSpPr>
          <p:cNvPr id="3" name="2 Marcador de pie de página"/>
          <p:cNvSpPr>
            <a:spLocks noGrp="1"/>
          </p:cNvSpPr>
          <p:nvPr>
            <p:ph type="ftr" sz="quarter" idx="11"/>
          </p:nvPr>
        </p:nvSpPr>
        <p:spPr/>
        <p:txBody>
          <a:bodyPr/>
          <a:lstStyle/>
          <a:p>
            <a:pPr>
              <a:defRPr/>
            </a:pPr>
            <a:endParaRPr lang="es-MX" dirty="0"/>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9450142A-67B2-4FC3-9452-1F015BCB6194}" type="slidenum">
              <a:rPr lang="es-MX" smtClean="0"/>
              <a:pPr>
                <a:defRPr/>
              </a:pPr>
              <a:t>‹Nº›</a:t>
            </a:fld>
            <a:endParaRPr lang="es-MX"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854ECC6C-BB92-491C-90EC-7946F6083949}" type="datetimeFigureOut">
              <a:rPr lang="es-MX" smtClean="0"/>
              <a:pPr>
                <a:defRPr/>
              </a:pPr>
              <a:t>06/02/2010</a:t>
            </a:fld>
            <a:endParaRPr lang="es-MX" dirty="0"/>
          </a:p>
        </p:txBody>
      </p:sp>
      <p:sp>
        <p:nvSpPr>
          <p:cNvPr id="6" name="5 Marcador de pie de página"/>
          <p:cNvSpPr>
            <a:spLocks noGrp="1"/>
          </p:cNvSpPr>
          <p:nvPr>
            <p:ph type="ftr" sz="quarter" idx="11"/>
          </p:nvPr>
        </p:nvSpPr>
        <p:spPr/>
        <p:txBody>
          <a:bodyPr/>
          <a:lstStyle/>
          <a:p>
            <a:pPr>
              <a:defRPr/>
            </a:pPr>
            <a:endParaRPr lang="es-MX" dirty="0"/>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pPr>
              <a:defRPr/>
            </a:pPr>
            <a:fld id="{34F9D8B9-23EE-489B-B8C8-8F3DACC252B5}" type="slidenum">
              <a:rPr lang="es-MX" smtClean="0"/>
              <a:pPr>
                <a:defRPr/>
              </a:pPr>
              <a:t>‹Nº›</a:t>
            </a:fld>
            <a:endParaRPr lang="es-MX" dirty="0"/>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Marcador de fecha"/>
          <p:cNvSpPr>
            <a:spLocks noGrp="1"/>
          </p:cNvSpPr>
          <p:nvPr>
            <p:ph type="dt" sz="half" idx="10"/>
          </p:nvPr>
        </p:nvSpPr>
        <p:spPr>
          <a:xfrm>
            <a:off x="6248400" y="6248400"/>
            <a:ext cx="2667000" cy="365125"/>
          </a:xfrm>
        </p:spPr>
        <p:txBody>
          <a:bodyPr rtlCol="0"/>
          <a:lstStyle/>
          <a:p>
            <a:pPr>
              <a:defRPr/>
            </a:pPr>
            <a:fld id="{F60364C3-42EA-4DC4-8255-9DA09482E7A1}" type="datetimeFigureOut">
              <a:rPr lang="es-MX" smtClean="0"/>
              <a:pPr>
                <a:defRPr/>
              </a:pPr>
              <a:t>06/02/2010</a:t>
            </a:fld>
            <a:endParaRPr lang="es-MX" dirty="0"/>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pPr>
              <a:defRPr/>
            </a:pPr>
            <a:fld id="{2FA4B613-D49A-4438-B8C7-65B70965DBBB}" type="slidenum">
              <a:rPr lang="es-MX" smtClean="0"/>
              <a:pPr>
                <a:defRPr/>
              </a:pPr>
              <a:t>‹Nº›</a:t>
            </a:fld>
            <a:endParaRPr lang="es-MX" dirty="0"/>
          </a:p>
        </p:txBody>
      </p:sp>
      <p:sp>
        <p:nvSpPr>
          <p:cNvPr id="14" name="13 Marcador de pie de página"/>
          <p:cNvSpPr>
            <a:spLocks noGrp="1"/>
          </p:cNvSpPr>
          <p:nvPr>
            <p:ph type="ftr" sz="quarter" idx="12"/>
          </p:nvPr>
        </p:nvSpPr>
        <p:spPr>
          <a:xfrm>
            <a:off x="1600200" y="6248206"/>
            <a:ext cx="4572000" cy="365125"/>
          </a:xfrm>
        </p:spPr>
        <p:txBody>
          <a:bodyPr rtlCol="0"/>
          <a:lstStyle/>
          <a:p>
            <a:pPr>
              <a:defRPr/>
            </a:pPr>
            <a:endParaRPr lang="es-MX" dirty="0"/>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dirty="0" smtClean="0"/>
              <a:t>Haga clic en el icono para agregar una imagen</a:t>
            </a:r>
            <a:endParaRPr kumimoji="0" lang="en-US" dirty="0"/>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fld id="{F4D8D82C-A376-43DF-91D0-F7995D628777}" type="datetimeFigureOut">
              <a:rPr lang="es-MX" smtClean="0"/>
              <a:pPr>
                <a:defRPr/>
              </a:pPr>
              <a:t>06/02/2010</a:t>
            </a:fld>
            <a:endParaRPr lang="es-MX" dirty="0"/>
          </a:p>
        </p:txBody>
      </p:sp>
      <p:sp>
        <p:nvSpPr>
          <p:cNvPr id="5" name="4 Marcador de pie de página"/>
          <p:cNvSpPr>
            <a:spLocks noGrp="1"/>
          </p:cNvSpPr>
          <p:nvPr>
            <p:ph type="ftr" sz="quarter" idx="11"/>
          </p:nvPr>
        </p:nvSpPr>
        <p:spPr/>
        <p:txBody>
          <a:bodyPr/>
          <a:lstStyle/>
          <a:p>
            <a:pPr>
              <a:defRPr/>
            </a:pPr>
            <a:endParaRPr lang="es-MX" dirty="0"/>
          </a:p>
        </p:txBody>
      </p:sp>
      <p:sp>
        <p:nvSpPr>
          <p:cNvPr id="6" name="5 Marcador de número de diapositiva"/>
          <p:cNvSpPr>
            <a:spLocks noGrp="1"/>
          </p:cNvSpPr>
          <p:nvPr>
            <p:ph type="sldNum" sz="quarter" idx="12"/>
          </p:nvPr>
        </p:nvSpPr>
        <p:spPr/>
        <p:txBody>
          <a:bodyPr/>
          <a:lstStyle/>
          <a:p>
            <a:pPr>
              <a:defRPr/>
            </a:pPr>
            <a:fld id="{B5B482A9-B8BF-4716-AD7F-11C867FB7B0E}" type="slidenum">
              <a:rPr lang="es-MX" smtClean="0"/>
              <a:pPr>
                <a:defRPr/>
              </a:pPr>
              <a:t>‹Nº›</a:t>
            </a:fld>
            <a:endParaRPr lang="es-MX"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pPr>
              <a:defRPr/>
            </a:pPr>
            <a:fld id="{BE88F743-A48F-46A1-912B-5E2776793CBA}" type="datetimeFigureOut">
              <a:rPr lang="es-MX" smtClean="0"/>
              <a:pPr>
                <a:defRPr/>
              </a:pPr>
              <a:t>06/02/2010</a:t>
            </a:fld>
            <a:endParaRPr lang="es-MX" dirty="0"/>
          </a:p>
        </p:txBody>
      </p:sp>
      <p:sp>
        <p:nvSpPr>
          <p:cNvPr id="5" name="4 Marcador de pie de página"/>
          <p:cNvSpPr>
            <a:spLocks noGrp="1"/>
          </p:cNvSpPr>
          <p:nvPr>
            <p:ph type="ftr" sz="quarter" idx="11"/>
          </p:nvPr>
        </p:nvSpPr>
        <p:spPr>
          <a:xfrm>
            <a:off x="457201" y="6248207"/>
            <a:ext cx="5573483" cy="365125"/>
          </a:xfrm>
        </p:spPr>
        <p:txBody>
          <a:bodyPr/>
          <a:lstStyle/>
          <a:p>
            <a:pPr>
              <a:defRPr/>
            </a:pPr>
            <a:endParaRPr lang="es-MX" dirty="0"/>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5 Marcador de número de diapositiva"/>
          <p:cNvSpPr>
            <a:spLocks noGrp="1"/>
          </p:cNvSpPr>
          <p:nvPr>
            <p:ph type="sldNum" sz="quarter" idx="12"/>
          </p:nvPr>
        </p:nvSpPr>
        <p:spPr>
          <a:xfrm rot="5400000">
            <a:off x="5989638" y="144462"/>
            <a:ext cx="533400" cy="244476"/>
          </a:xfrm>
        </p:spPr>
        <p:txBody>
          <a:bodyPr/>
          <a:lstStyle/>
          <a:p>
            <a:pPr>
              <a:defRPr/>
            </a:pPr>
            <a:fld id="{444C0E6B-4EF1-4E67-8271-B5F9635FBA2C}" type="slidenum">
              <a:rPr lang="es-MX" smtClean="0"/>
              <a:pPr>
                <a:defRPr/>
              </a:pPr>
              <a:t>‹Nº›</a:t>
            </a:fld>
            <a:endParaRPr lang="es-MX" dirty="0"/>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4A727AF1-7071-4AE3-B568-E602CE48DCDB}" type="datetimeFigureOut">
              <a:rPr lang="es-MX" smtClean="0"/>
              <a:pPr>
                <a:defRPr/>
              </a:pPr>
              <a:t>06/02/2010</a:t>
            </a:fld>
            <a:endParaRPr lang="es-MX" dirty="0"/>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s-MX" dirty="0"/>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02C0BD3E-6C35-4D82-A57C-E908C771C781}" type="slidenum">
              <a:rPr lang="es-MX" smtClean="0"/>
              <a:pPr>
                <a:defRPr/>
              </a:pPr>
              <a:t>‹Nº›</a:t>
            </a:fld>
            <a:endParaRPr lang="es-MX" dirty="0"/>
          </a:p>
        </p:txBody>
      </p:sp>
      <p:pic>
        <p:nvPicPr>
          <p:cNvPr id="10" name="7 Imagen" descr="diapositiva.png"/>
          <p:cNvPicPr>
            <a:picLocks noChangeAspect="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lddisx03/apps/achiever/1020/cd1020.nsf/3B68EF56E4EDF03C80256CB0005CB4C0/46D8AE9EAB5CE94D862573EE00627C08?OpenDocumen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a:spLocks noChangeArrowheads="1"/>
          </p:cNvSpPr>
          <p:nvPr/>
        </p:nvSpPr>
        <p:spPr bwMode="auto">
          <a:xfrm>
            <a:off x="-1" y="4643446"/>
            <a:ext cx="4214811" cy="1143008"/>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algn="ctr" eaLnBrk="0" fontAlgn="auto" hangingPunct="0">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a:t>
            </a:r>
          </a:p>
          <a:p>
            <a:pPr algn="ctr" eaLnBrk="0" fontAlgn="auto" hangingPunct="0">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COORDINACIÓN DE PROTECCIONES</a:t>
            </a:r>
          </a:p>
        </p:txBody>
      </p:sp>
      <p:pic>
        <p:nvPicPr>
          <p:cNvPr id="1028" name="Picture 4" descr="C:\Users\97397\Pictures\curva.png"/>
          <p:cNvPicPr>
            <a:picLocks noChangeAspect="1" noChangeArrowheads="1"/>
          </p:cNvPicPr>
          <p:nvPr/>
        </p:nvPicPr>
        <p:blipFill>
          <a:blip r:embed="rId2" cstate="print"/>
          <a:srcRect r="23124"/>
          <a:stretch>
            <a:fillRect/>
          </a:stretch>
        </p:blipFill>
        <p:spPr bwMode="auto">
          <a:xfrm>
            <a:off x="5143500" y="1785938"/>
            <a:ext cx="3143250" cy="4000500"/>
          </a:xfrm>
          <a:prstGeom prst="rect">
            <a:avLst/>
          </a:prstGeom>
          <a:noFill/>
          <a:ln>
            <a:solidFill>
              <a:schemeClr val="bg1">
                <a:lumMod val="50000"/>
              </a:schemeClr>
            </a:solidFill>
          </a:ln>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3075" name="Rectangle 35"/>
          <p:cNvSpPr>
            <a:spLocks noChangeArrowheads="1"/>
          </p:cNvSpPr>
          <p:nvPr/>
        </p:nvSpPr>
        <p:spPr bwMode="auto">
          <a:xfrm>
            <a:off x="214313" y="1668463"/>
            <a:ext cx="8715375" cy="4795837"/>
          </a:xfrm>
          <a:prstGeom prst="rect">
            <a:avLst/>
          </a:prstGeom>
          <a:noFill/>
          <a:ln w="28575" algn="ctr">
            <a:noFill/>
            <a:miter lim="800000"/>
            <a:headEnd/>
            <a:tailEnd/>
          </a:ln>
        </p:spPr>
        <p:txBody>
          <a:bodyPr anchor="ctr"/>
          <a:lstStyle/>
          <a:p>
            <a:pPr indent="-342900" algn="just"/>
            <a:r>
              <a:rPr lang="es-ES" sz="2000" b="1" dirty="0">
                <a:latin typeface="Calibri" pitchFamily="34" charset="0"/>
              </a:rPr>
              <a:t>	Dentro del sistema de distribución es posible encontrar diferentes equipos como son: transformadores, capacitores, reguladores y conductores, los cuales cumplen una función específica. En este capitulo se trata su comportamiento ante condiciones anormales de operación o de cortocircuito, estableciéndose los criterios para brindarles una adecuada protección.</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effectLst>
                  <a:outerShdw blurRad="38100" dist="38100" dir="2700000" algn="tl">
                    <a:srgbClr val="C0C0C0"/>
                  </a:outerShdw>
                </a:effectLst>
                <a:latin typeface="Lucida Sans" pitchFamily="34" charset="0"/>
              </a:rPr>
              <a:t>TRANSFORMADORES</a:t>
            </a:r>
          </a:p>
          <a:p>
            <a:pPr indent="-342900" algn="just"/>
            <a:r>
              <a:rPr lang="es-ES" sz="2000" b="1" dirty="0">
                <a:latin typeface="Calibri" pitchFamily="34" charset="0"/>
              </a:rPr>
              <a:t>	</a:t>
            </a:r>
          </a:p>
          <a:p>
            <a:pPr indent="-342900" algn="just"/>
            <a:r>
              <a:rPr lang="es-ES" sz="2000" b="1" dirty="0">
                <a:latin typeface="Calibri" pitchFamily="34" charset="0"/>
              </a:rPr>
              <a:t>	Este equipo es el elemento más importante y costoso de una Subestación, se encuentra en todos los niveles de tensión. El diseño de los esquemas de protección de transformadores es un tema bastante amplio y toma en cuenta aspectos propios del equipo como son: capacidad, tensión, tipo, conexión y aplicación, así como el principio de detección de fallas eléctricas, mecánicas y térmicas.</a:t>
            </a:r>
          </a:p>
          <a:p>
            <a:pPr indent="-342900" algn="just"/>
            <a:endParaRPr lang="es-ES" sz="2000" b="1" dirty="0">
              <a:latin typeface="Calibri" pitchFamily="34" charset="0"/>
            </a:endParaRPr>
          </a:p>
        </p:txBody>
      </p:sp>
      <p:sp>
        <p:nvSpPr>
          <p:cNvPr id="7" name="1 Título"/>
          <p:cNvSpPr txBox="1">
            <a:spLocks/>
          </p:cNvSpPr>
          <p:nvPr/>
        </p:nvSpPr>
        <p:spPr bwMode="auto">
          <a:xfrm>
            <a:off x="214313" y="1209675"/>
            <a:ext cx="8715375" cy="368300"/>
          </a:xfrm>
          <a:prstGeom prst="rect">
            <a:avLst/>
          </a:prstGeom>
          <a:noFill/>
          <a:ln>
            <a:miter lim="800000"/>
            <a:headEnd/>
            <a:tailEnd/>
          </a:ln>
        </p:spPr>
        <p:txBody>
          <a:bodyPr/>
          <a:lstStyle/>
          <a:p>
            <a:pPr algn="ctr" eaLnBrk="0" fontAlgn="auto" hangingPunct="0">
              <a:lnSpc>
                <a:spcPct val="95000"/>
              </a:lnSpc>
              <a:spcBef>
                <a:spcPts val="0"/>
              </a:spcBef>
              <a:spcAft>
                <a:spcPts val="0"/>
              </a:spcAft>
              <a:buClr>
                <a:srgbClr val="000000"/>
              </a:buClr>
              <a:defRPr/>
            </a:pPr>
            <a:r>
              <a:rPr lang="es-ES_tradnl" sz="2000" b="1" spc="150" dirty="0">
                <a:ln w="11430"/>
                <a:solidFill>
                  <a:srgbClr val="FF0000"/>
                </a:solidFill>
                <a:effectLst>
                  <a:outerShdw blurRad="25400" algn="tl" rotWithShape="0">
                    <a:srgbClr val="000000">
                      <a:alpha val="43000"/>
                    </a:srgbClr>
                  </a:outerShdw>
                </a:effectLst>
                <a:latin typeface="Lucida Sans" pitchFamily="34" charset="0"/>
                <a:cs typeface="Aharoni" pitchFamily="2" charset="-79"/>
              </a:rPr>
              <a:t>ELEMENTOS DE PROTECCION DE SISTEMAS ELECTRICOS</a:t>
            </a:r>
            <a:endParaRPr lang="es-MX" sz="2000" b="1" spc="150" dirty="0">
              <a:ln w="11430"/>
              <a:solidFill>
                <a:srgbClr val="FF0000"/>
              </a:solidFill>
              <a:effectLst>
                <a:outerShdw blurRad="25400" algn="tl" rotWithShape="0">
                  <a:srgbClr val="000000">
                    <a:alpha val="43000"/>
                  </a:srgbClr>
                </a:outerShdw>
              </a:effectLst>
              <a:latin typeface="Lucida Sans" pitchFamily="34"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4099" name="Rectangle 35"/>
          <p:cNvSpPr>
            <a:spLocks noChangeArrowheads="1"/>
          </p:cNvSpPr>
          <p:nvPr/>
        </p:nvSpPr>
        <p:spPr bwMode="auto">
          <a:xfrm>
            <a:off x="214313" y="1214438"/>
            <a:ext cx="8715375" cy="5072062"/>
          </a:xfrm>
          <a:prstGeom prst="rect">
            <a:avLst/>
          </a:prstGeom>
          <a:noFill/>
          <a:ln w="28575" algn="ctr">
            <a:noFill/>
            <a:miter lim="800000"/>
            <a:headEnd/>
            <a:tailEnd/>
          </a:ln>
        </p:spPr>
        <p:txBody>
          <a:bodyPr anchor="ctr"/>
          <a:lstStyle/>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effectLst>
                  <a:outerShdw blurRad="38100" dist="38100" dir="2700000" algn="tl">
                    <a:srgbClr val="C0C0C0"/>
                  </a:outerShdw>
                </a:effectLst>
                <a:latin typeface="Lucida Sans" pitchFamily="34" charset="0"/>
              </a:rPr>
              <a:t>CURVA DE DAÑO</a:t>
            </a:r>
          </a:p>
          <a:p>
            <a:pPr indent="-342900" algn="just"/>
            <a:endParaRPr lang="es-ES" sz="2000" b="1" dirty="0">
              <a:solidFill>
                <a:srgbClr val="00B050"/>
              </a:solidFill>
              <a:effectLst>
                <a:outerShdw blurRad="38100" dist="38100" dir="2700000" algn="tl">
                  <a:srgbClr val="C0C0C0"/>
                </a:outerShdw>
              </a:effectLst>
              <a:latin typeface="Lucida Sans" pitchFamily="34" charset="0"/>
            </a:endParaRPr>
          </a:p>
          <a:p>
            <a:pPr indent="-342900" algn="just"/>
            <a:r>
              <a:rPr lang="es-ES" sz="2000" b="1" dirty="0">
                <a:latin typeface="Calibri" pitchFamily="34" charset="0"/>
              </a:rPr>
              <a:t>	Los criterios para la selección, aplicación y ajustes de la protección por medio de fusibles o relevadores debe de considerar que el transformador sea protegido contra el efecto de las corrientes de falla externas que al pasar por el mismo durante un tiempo determinado pueden dañarlo.</a:t>
            </a:r>
          </a:p>
          <a:p>
            <a:pPr indent="-342900" algn="just"/>
            <a:r>
              <a:rPr lang="es-ES" sz="2000" b="1" dirty="0">
                <a:latin typeface="Calibri" pitchFamily="34" charset="0"/>
              </a:rPr>
              <a:t>	El limite teórico para las sobrecorrientes que pueden soportar los transformadores se estableció en el documento ANSI C57.92-1962 "Guía para sobrecarga de transformadores de potencia y distribución inmersos en aceite", ésta contiene información acerca de la capacidad de sobrecarga térmica de corto tiempo, la cual no consideraba los efectos mecánicos sobre los devanados de los transformadores, por lo que se decidió trabajar sobre este aspecto.</a:t>
            </a:r>
          </a:p>
          <a:p>
            <a:pPr indent="-342900" algn="just"/>
            <a:r>
              <a:rPr lang="es-ES" sz="2000" b="1" dirty="0">
                <a:latin typeface="Calibri" pitchFamily="34" charset="0"/>
              </a:rPr>
              <a:t>	El documento ANSI-IEEE C57.109-1993 "Guía para la duración de corriente de falla a través de transformadores" considera tanto los efectos mecánicos como los térmicos, siendo los primeros particularmente más significativos en los transformadores mientras mayor sea su capacidad.</a:t>
            </a: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123" name="Rectangle 35"/>
          <p:cNvSpPr>
            <a:spLocks noChangeArrowheads="1"/>
          </p:cNvSpPr>
          <p:nvPr/>
        </p:nvSpPr>
        <p:spPr bwMode="auto">
          <a:xfrm>
            <a:off x="214313" y="1214438"/>
            <a:ext cx="8715375" cy="5072062"/>
          </a:xfrm>
          <a:prstGeom prst="rect">
            <a:avLst/>
          </a:prstGeom>
          <a:noFill/>
          <a:ln w="28575" algn="ctr">
            <a:noFill/>
            <a:miter lim="800000"/>
            <a:headEnd/>
            <a:tailEnd/>
          </a:ln>
        </p:spPr>
        <p:txBody>
          <a:bodyPr anchor="ctr"/>
          <a:lstStyle/>
          <a:p>
            <a:pPr indent="-342900" algn="just"/>
            <a:r>
              <a:rPr lang="es-ES" sz="2000" b="1" dirty="0">
                <a:latin typeface="Calibri" pitchFamily="34" charset="0"/>
              </a:rPr>
              <a:t>	Esta guía establece las recomendaciones enfocadas esencialmente para la aplicación de protecciones de sobrecorriente para limitar el tiempo de exposición de los transformadores a las corrientes de corto circuito. Considera para su aplicación 4 categorías de transformadores dependiendo de su capacidad. En la tabla 6-1 se indica dicha clasificación.</a:t>
            </a:r>
          </a:p>
          <a:p>
            <a:pPr indent="-342900" algn="just"/>
            <a:endParaRPr lang="es-ES" dirty="0"/>
          </a:p>
          <a:p>
            <a:pPr indent="-342900" algn="just"/>
            <a:r>
              <a:rPr lang="es-ES" sz="2000" b="1" dirty="0">
                <a:latin typeface="Calibri" pitchFamily="34" charset="0"/>
              </a:rPr>
              <a:t>	Para propósitos de coordinación y selección de los ajustes de las protecciones antes mencionadas, de acuerdo con la corriente que soportan los transformadores, se aplican las "curvas de daño" las cuales son una representación gráfica de las corrientes y tiempos que soportan los transformadores.</a:t>
            </a:r>
          </a:p>
          <a:p>
            <a:pPr indent="-342900" algn="ctr"/>
            <a:r>
              <a:rPr lang="es-ES" sz="1600" dirty="0"/>
              <a:t>CLASIFICACIÓN DE LOS TRANSFORMADORES</a:t>
            </a:r>
          </a:p>
          <a:p>
            <a:pPr indent="-342900" algn="just"/>
            <a:endParaRPr lang="es-ES" sz="2000" b="1" dirty="0">
              <a:latin typeface="Calibri" pitchFamily="34" charset="0"/>
            </a:endParaRPr>
          </a:p>
          <a:p>
            <a:pPr indent="-342900" algn="ctr"/>
            <a:endParaRPr lang="es-ES" dirty="0"/>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p:txBody>
      </p:sp>
      <p:graphicFrame>
        <p:nvGraphicFramePr>
          <p:cNvPr id="5154" name="Group 34"/>
          <p:cNvGraphicFramePr>
            <a:graphicFrameLocks noGrp="1"/>
          </p:cNvGraphicFramePr>
          <p:nvPr/>
        </p:nvGraphicFramePr>
        <p:xfrm>
          <a:off x="2370138" y="4786313"/>
          <a:ext cx="4403725" cy="1595058"/>
        </p:xfrm>
        <a:graphic>
          <a:graphicData uri="http://schemas.openxmlformats.org/drawingml/2006/table">
            <a:tbl>
              <a:tblPr/>
              <a:tblGrid>
                <a:gridCol w="1004887"/>
                <a:gridCol w="1884363"/>
                <a:gridCol w="1514475"/>
              </a:tblGrid>
              <a:tr h="17303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CATEGORÍA</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CAPACIDAD MÍNIMA EN KVA</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r>
              <a:tr h="238125">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MONOFASICO</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TRIFASICO</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5 - 500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15 - 500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II</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501 - 1667</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501 - 5000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5750">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III</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1667 - 10000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5001 - 30000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573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IV</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&gt; 10000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&gt; 30000</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89089" name="Picture 1"/>
          <p:cNvPicPr>
            <a:picLocks noChangeAspect="1" noChangeArrowheads="1"/>
          </p:cNvPicPr>
          <p:nvPr/>
        </p:nvPicPr>
        <p:blipFill>
          <a:blip r:embed="rId3" cstate="print"/>
          <a:srcRect/>
          <a:stretch>
            <a:fillRect/>
          </a:stretch>
        </p:blipFill>
        <p:spPr bwMode="auto">
          <a:xfrm>
            <a:off x="428625" y="1204913"/>
            <a:ext cx="3854450" cy="5153025"/>
          </a:xfrm>
          <a:prstGeom prst="rect">
            <a:avLst/>
          </a:prstGeom>
          <a:noFill/>
          <a:ln w="38100" cmpd="sng">
            <a:solidFill>
              <a:schemeClr val="bg2">
                <a:lumMod val="50000"/>
              </a:schemeClr>
            </a:solidFill>
            <a:miter lim="800000"/>
            <a:headEnd/>
            <a:tailEnd/>
          </a:ln>
        </p:spPr>
      </p:pic>
      <p:pic>
        <p:nvPicPr>
          <p:cNvPr id="89090" name="Picture 2"/>
          <p:cNvPicPr>
            <a:picLocks noChangeAspect="1" noChangeArrowheads="1"/>
          </p:cNvPicPr>
          <p:nvPr/>
        </p:nvPicPr>
        <p:blipFill>
          <a:blip r:embed="rId4" cstate="print"/>
          <a:srcRect/>
          <a:stretch>
            <a:fillRect/>
          </a:stretch>
        </p:blipFill>
        <p:spPr bwMode="auto">
          <a:xfrm>
            <a:off x="4811713" y="1214438"/>
            <a:ext cx="3760787" cy="5143500"/>
          </a:xfrm>
          <a:prstGeom prst="rect">
            <a:avLst/>
          </a:prstGeom>
          <a:noFill/>
          <a:ln w="38100" cmpd="sng">
            <a:solidFill>
              <a:schemeClr val="bg2">
                <a:lumMod val="50000"/>
              </a:schemeClr>
            </a:solid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7171" name="Rectangle 35"/>
          <p:cNvSpPr>
            <a:spLocks noChangeArrowheads="1"/>
          </p:cNvSpPr>
          <p:nvPr/>
        </p:nvSpPr>
        <p:spPr bwMode="auto">
          <a:xfrm>
            <a:off x="214313" y="1143000"/>
            <a:ext cx="8715375" cy="5143500"/>
          </a:xfrm>
          <a:prstGeom prst="rect">
            <a:avLst/>
          </a:prstGeom>
          <a:noFill/>
          <a:ln w="28575" algn="ctr">
            <a:noFill/>
            <a:miter lim="800000"/>
            <a:headEnd/>
            <a:tailEnd/>
          </a:ln>
        </p:spPr>
        <p:txBody>
          <a:bodyPr anchor="ctr"/>
          <a:lstStyle/>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FF0000"/>
                </a:solidFill>
                <a:effectLst>
                  <a:outerShdw blurRad="38100" dist="38100" dir="2700000" algn="tl">
                    <a:srgbClr val="C0C0C0"/>
                  </a:outerShdw>
                </a:effectLst>
                <a:latin typeface="Lucida Sans" pitchFamily="34" charset="0"/>
              </a:rPr>
              <a:t>CONDUCTORES Y CABLES</a:t>
            </a:r>
          </a:p>
          <a:p>
            <a:pPr indent="-342900" algn="just"/>
            <a:r>
              <a:rPr lang="es-ES" sz="2000" b="1" dirty="0">
                <a:latin typeface="Calibri" pitchFamily="34" charset="0"/>
              </a:rPr>
              <a:t> </a:t>
            </a:r>
          </a:p>
          <a:p>
            <a:pPr indent="-342900" algn="just"/>
            <a:r>
              <a:rPr lang="es-ES" sz="2000" b="1" dirty="0">
                <a:latin typeface="Calibri" pitchFamily="34" charset="0"/>
              </a:rPr>
              <a:t>	De la misma manera que las corrientes de falla afectan al transformador, se debe considerar que estas corrientes elevan la temperatura de los conductores de las líneas; por lo cual es necesario conocer el comportamiento de los conductores durante esta condición.</a:t>
            </a:r>
          </a:p>
          <a:p>
            <a:pPr indent="-342900" algn="just"/>
            <a:r>
              <a:rPr lang="es-ES" sz="2000" b="1" dirty="0">
                <a:latin typeface="Calibri" pitchFamily="34" charset="0"/>
              </a:rPr>
              <a:t> </a:t>
            </a:r>
          </a:p>
          <a:p>
            <a:pPr indent="-342900" algn="just"/>
            <a:r>
              <a:rPr lang="es-ES" sz="2000" b="1" dirty="0">
                <a:latin typeface="Calibri" pitchFamily="34" charset="0"/>
              </a:rPr>
              <a:t>	Las normas eléctricas establecen que para los conductores de mas de 600 Volts el dispositivo de protección podrá ser ajustado al 600% de la </a:t>
            </a:r>
            <a:r>
              <a:rPr lang="es-ES" sz="2000" b="1" dirty="0">
                <a:latin typeface="Calibri" pitchFamily="34" charset="0"/>
              </a:rPr>
              <a:t>ampacidad</a:t>
            </a:r>
            <a:r>
              <a:rPr lang="es-ES" sz="2000" b="1" dirty="0">
                <a:latin typeface="Calibri" pitchFamily="34" charset="0"/>
              </a:rPr>
              <a:t> del conductor, sin embargo, es conveniente incluir la gráfica de la curva de daño de los conductores al realizar el análisis de las características de operación tiempo-corriente de los elementos del sistema eléctrico.</a:t>
            </a:r>
          </a:p>
          <a:p>
            <a:pPr indent="-342900" algn="just"/>
            <a:endParaRPr lang="es-ES" sz="2000" b="1" dirty="0">
              <a:latin typeface="Calibri" pitchFamily="34" charset="0"/>
            </a:endParaRPr>
          </a:p>
          <a:p>
            <a:pPr indent="-342900" algn="just"/>
            <a:r>
              <a:rPr lang="es-ES" sz="2000" b="1" dirty="0">
                <a:latin typeface="Calibri" pitchFamily="34" charset="0"/>
              </a:rPr>
              <a:t>	Los conductores eléctricos utilizados en los sistemas de distribución están determinados por cuatro factores básicos:</a:t>
            </a:r>
          </a:p>
          <a:p>
            <a:pPr indent="-342900" algn="just"/>
            <a:endParaRPr lang="es-ES" sz="2000" b="1" dirty="0">
              <a:latin typeface="Calibri" pitchFamily="34" charset="0"/>
            </a:endParaRP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8195" name="Rectangle 35"/>
          <p:cNvSpPr>
            <a:spLocks noChangeArrowheads="1"/>
          </p:cNvSpPr>
          <p:nvPr/>
        </p:nvSpPr>
        <p:spPr bwMode="auto">
          <a:xfrm>
            <a:off x="214313" y="1285875"/>
            <a:ext cx="8715375" cy="5072063"/>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a) Eléctricos.- </a:t>
            </a:r>
            <a:r>
              <a:rPr lang="es-ES" sz="2000" b="1" dirty="0">
                <a:latin typeface="Calibri" pitchFamily="34" charset="0"/>
              </a:rPr>
              <a:t>Perdidas, </a:t>
            </a:r>
            <a:r>
              <a:rPr lang="es-ES" sz="2000" b="1" dirty="0">
                <a:latin typeface="Calibri" pitchFamily="34" charset="0"/>
              </a:rPr>
              <a:t>ampacidad</a:t>
            </a:r>
            <a:r>
              <a:rPr lang="es-ES" sz="2000" b="1" dirty="0">
                <a:latin typeface="Calibri" pitchFamily="34" charset="0"/>
              </a:rPr>
              <a:t>, resistencia, configuración, factores de carga y de coincidencia.</a:t>
            </a:r>
          </a:p>
          <a:p>
            <a:pPr indent="-342900" algn="just"/>
            <a:r>
              <a:rPr lang="es-ES" sz="2000" b="1" dirty="0">
                <a:latin typeface="Calibri" pitchFamily="34" charset="0"/>
              </a:rPr>
              <a:t>	</a:t>
            </a:r>
            <a:r>
              <a:rPr lang="es-ES" sz="2000" b="1" dirty="0">
                <a:solidFill>
                  <a:srgbClr val="FF0000"/>
                </a:solidFill>
                <a:latin typeface="Calibri" pitchFamily="34" charset="0"/>
              </a:rPr>
              <a:t>b) Mecánicos.- </a:t>
            </a:r>
            <a:r>
              <a:rPr lang="es-ES" sz="2000" b="1" dirty="0">
                <a:latin typeface="Calibri" pitchFamily="34" charset="0"/>
              </a:rPr>
              <a:t>Carga de ruptura del conductor, flecha, temperatura y presión del viento</a:t>
            </a:r>
          </a:p>
          <a:p>
            <a:pPr indent="-342900" algn="just"/>
            <a:r>
              <a:rPr lang="es-ES" sz="2000" b="1" dirty="0">
                <a:latin typeface="Calibri" pitchFamily="34" charset="0"/>
              </a:rPr>
              <a:t>	</a:t>
            </a:r>
            <a:r>
              <a:rPr lang="es-ES" sz="2000" b="1" dirty="0">
                <a:solidFill>
                  <a:srgbClr val="FF0000"/>
                </a:solidFill>
                <a:latin typeface="Calibri" pitchFamily="34" charset="0"/>
              </a:rPr>
              <a:t>c) Económicos.- </a:t>
            </a:r>
            <a:r>
              <a:rPr lang="es-ES" sz="2000" b="1" dirty="0">
                <a:latin typeface="Calibri" pitchFamily="34" charset="0"/>
              </a:rPr>
              <a:t>Costos de inversión, costo de perdidas, vida útil, material del conductor, costo de operación y mantenimiento, tipo de cambio de </a:t>
            </a:r>
            <a:r>
              <a:rPr lang="es-ES" sz="2000" b="1" dirty="0" smtClean="0">
                <a:latin typeface="Calibri" pitchFamily="34" charset="0"/>
              </a:rPr>
              <a:t>dólar </a:t>
            </a:r>
            <a:r>
              <a:rPr lang="es-ES" sz="2000" b="1" dirty="0">
                <a:latin typeface="Calibri" pitchFamily="34" charset="0"/>
              </a:rPr>
              <a:t>y tasa de interés.</a:t>
            </a:r>
          </a:p>
          <a:p>
            <a:pPr indent="-342900" algn="just"/>
            <a:r>
              <a:rPr lang="es-ES" sz="2000" b="1" dirty="0">
                <a:latin typeface="Calibri" pitchFamily="34" charset="0"/>
              </a:rPr>
              <a:t>	</a:t>
            </a:r>
            <a:r>
              <a:rPr lang="es-ES" sz="2000" b="1" dirty="0">
                <a:solidFill>
                  <a:srgbClr val="FF0000"/>
                </a:solidFill>
                <a:latin typeface="Calibri" pitchFamily="34" charset="0"/>
              </a:rPr>
              <a:t>d) Ambientales.- </a:t>
            </a:r>
            <a:r>
              <a:rPr lang="es-ES" sz="2000" b="1" dirty="0">
                <a:latin typeface="Calibri" pitchFamily="34" charset="0"/>
              </a:rPr>
              <a:t>Temperatura, viento, contaminación salina y contaminación</a:t>
            </a:r>
          </a:p>
          <a:p>
            <a:pPr indent="-342900" algn="just"/>
            <a:r>
              <a:rPr lang="es-ES" sz="2000" b="1" dirty="0">
                <a:latin typeface="Calibri" pitchFamily="34" charset="0"/>
              </a:rPr>
              <a:t>	Industrial.</a:t>
            </a:r>
          </a:p>
          <a:p>
            <a:pPr indent="-342900" algn="just"/>
            <a:endParaRPr lang="es-ES" sz="2000" b="1" dirty="0">
              <a:latin typeface="Calibri" pitchFamily="34" charset="0"/>
            </a:endParaRPr>
          </a:p>
          <a:p>
            <a:pPr indent="-342900" algn="just"/>
            <a:r>
              <a:rPr lang="es-ES" sz="2000" b="1" dirty="0">
                <a:latin typeface="Calibri" pitchFamily="34" charset="0"/>
              </a:rPr>
              <a:t>	Cuando un conductor va a ser seleccionado se deberán tener en cuenta los factores antes mencionados.</a:t>
            </a:r>
          </a:p>
          <a:p>
            <a:pPr indent="-342900" algn="just"/>
            <a:endParaRPr lang="es-ES" sz="2000" b="1" dirty="0">
              <a:latin typeface="Calibri" pitchFamily="34" charset="0"/>
            </a:endParaRPr>
          </a:p>
          <a:p>
            <a:pPr indent="-342900" algn="just"/>
            <a:r>
              <a:rPr lang="es-ES" sz="2000" b="1" dirty="0">
                <a:latin typeface="Calibri" pitchFamily="34" charset="0"/>
              </a:rPr>
              <a:t>	Cabe mencionar que al igual que en los transformadores, existen curvas de daño para los conductores de aluminio, ACS, cobre desnudo y cable de energía EPR y XLP con conductor de cobre y aluminio.</a:t>
            </a: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9219" name="Rectangle 35"/>
          <p:cNvSpPr>
            <a:spLocks noChangeArrowheads="1"/>
          </p:cNvSpPr>
          <p:nvPr/>
        </p:nvSpPr>
        <p:spPr bwMode="auto">
          <a:xfrm>
            <a:off x="214313" y="1071563"/>
            <a:ext cx="8715375" cy="5072062"/>
          </a:xfrm>
          <a:prstGeom prst="rect">
            <a:avLst/>
          </a:prstGeom>
          <a:noFill/>
          <a:ln w="28575" algn="ctr">
            <a:noFill/>
            <a:miter lim="800000"/>
            <a:headEnd/>
            <a:tailEnd/>
          </a:ln>
        </p:spPr>
        <p:txBody>
          <a:bodyPr anchor="ctr"/>
          <a:lstStyle/>
          <a:p>
            <a:pPr lvl="2" indent="-342900" algn="just"/>
            <a:r>
              <a:rPr lang="es-ES" sz="2000" b="1" dirty="0">
                <a:solidFill>
                  <a:srgbClr val="FF0000"/>
                </a:solidFill>
                <a:effectLst>
                  <a:outerShdw blurRad="38100" dist="38100" dir="2700000" algn="tl">
                    <a:srgbClr val="C0C0C0"/>
                  </a:outerShdw>
                </a:effectLst>
                <a:latin typeface="Lucida Sans" pitchFamily="34" charset="0"/>
              </a:rPr>
              <a:t>REGULADORES DE VOLTAJE</a:t>
            </a:r>
          </a:p>
          <a:p>
            <a:pPr indent="-342900" algn="just"/>
            <a:endParaRPr lang="es-ES" sz="2000" b="1" dirty="0">
              <a:solidFill>
                <a:srgbClr val="00B050"/>
              </a:solidFill>
              <a:effectLst>
                <a:outerShdw blurRad="38100" dist="38100" dir="2700000" algn="tl">
                  <a:srgbClr val="C0C0C0"/>
                </a:outerShdw>
              </a:effectLst>
              <a:latin typeface="Lucida Sans" pitchFamily="34" charset="0"/>
            </a:endParaRPr>
          </a:p>
          <a:p>
            <a:pPr indent="-342900" algn="just"/>
            <a:r>
              <a:rPr lang="es-ES" sz="2000" b="1" dirty="0">
                <a:latin typeface="Calibri" pitchFamily="34" charset="0"/>
              </a:rPr>
              <a:t>	Los reguladores están diseñados para resistir 25 veces la corriente nominal por un período de 2 segundos y 40 veces por un período de 0.8 segundos en corriente nominal, en caso de tener mayores valores de cortocircuito será indispensable instalarle reactores o en su defecto cambiar los reguladores por otros de mayor capacidad.</a:t>
            </a:r>
          </a:p>
          <a:p>
            <a:pPr indent="-342900" algn="just"/>
            <a:r>
              <a:rPr lang="es-ES" sz="2000" b="1" dirty="0">
                <a:latin typeface="Calibri" pitchFamily="34" charset="0"/>
              </a:rPr>
              <a:t> 	La duración de la corriente de corta duración que soporta un regulador sin dañarse varía al cambiar el rango de regulación de acuerdo a la siguiente tabla:</a:t>
            </a: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p:txBody>
      </p:sp>
      <p:pic>
        <p:nvPicPr>
          <p:cNvPr id="86017" name="Picture 1"/>
          <p:cNvPicPr>
            <a:picLocks noChangeAspect="1" noChangeArrowheads="1"/>
          </p:cNvPicPr>
          <p:nvPr/>
        </p:nvPicPr>
        <p:blipFill>
          <a:blip r:embed="rId3" cstate="print"/>
          <a:srcRect/>
          <a:stretch>
            <a:fillRect/>
          </a:stretch>
        </p:blipFill>
        <p:spPr bwMode="auto">
          <a:xfrm>
            <a:off x="1565275" y="4000500"/>
            <a:ext cx="6007100" cy="2451100"/>
          </a:xfrm>
          <a:prstGeom prst="rect">
            <a:avLst/>
          </a:prstGeom>
          <a:noFill/>
          <a:ln w="38100" cmpd="sng">
            <a:solidFill>
              <a:schemeClr val="bg2">
                <a:lumMod val="50000"/>
              </a:schemeClr>
            </a:solid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43000"/>
            <a:ext cx="8715375" cy="5143500"/>
          </a:xfrm>
          <a:prstGeom prst="rect">
            <a:avLst/>
          </a:prstGeom>
          <a:noFill/>
          <a:ln w="28575" algn="ctr">
            <a:noFill/>
            <a:miter lim="800000"/>
            <a:headEnd/>
            <a:tailEnd/>
          </a:ln>
        </p:spPr>
        <p:txBody>
          <a:bodyPr anchor="ctr"/>
          <a:lstStyle/>
          <a:p>
            <a:pPr indent="-342900" algn="just"/>
            <a:endParaRPr lang="es-ES" sz="2000" b="1" dirty="0">
              <a:latin typeface="Calibri" pitchFamily="34" charset="0"/>
            </a:endParaRPr>
          </a:p>
          <a:p>
            <a:pPr indent="-342900" algn="just"/>
            <a:r>
              <a:rPr lang="es-ES" sz="2000" b="1" dirty="0">
                <a:latin typeface="Calibri" pitchFamily="34" charset="0"/>
              </a:rPr>
              <a:t>	Sin embargo es de suma importancia el conocer el nivel máximo de corto circuito monofásico y trifásico que podrá originarse en el punto de instalación ya que en gran medida la selección de la capacidad de regulador será en base al nivel de corto circuito.</a:t>
            </a:r>
          </a:p>
          <a:p>
            <a:pPr indent="-342900" algn="just"/>
            <a:r>
              <a:rPr lang="es-ES" sz="2000" b="1" dirty="0">
                <a:latin typeface="Calibri" pitchFamily="34" charset="0"/>
              </a:rPr>
              <a:t> </a:t>
            </a:r>
          </a:p>
          <a:p>
            <a:pPr indent="-342900" algn="just"/>
            <a:r>
              <a:rPr lang="es-ES" sz="2000" b="1" dirty="0">
                <a:latin typeface="Calibri" pitchFamily="34" charset="0"/>
              </a:rPr>
              <a:t>	Por lo anterior los interruptores o restauradores del circuito en donde se instalen los reguladores, deben estar coordinados en tal forma que desconecten el circuito en un tiempo menor que los mencionados, evitando así la destrucción del devanado serie de los reguladores.</a:t>
            </a:r>
          </a:p>
          <a:p>
            <a:pPr indent="-342900" algn="just"/>
            <a:r>
              <a:rPr lang="es-ES" sz="2000" b="1" dirty="0">
                <a:latin typeface="Calibri" pitchFamily="34" charset="0"/>
              </a:rPr>
              <a:t> </a:t>
            </a:r>
          </a:p>
          <a:p>
            <a:pPr indent="-342900" algn="just"/>
            <a:r>
              <a:rPr lang="es-ES" sz="2000" b="1" dirty="0">
                <a:latin typeface="Calibri" pitchFamily="34" charset="0"/>
              </a:rPr>
              <a:t>	Deberá de tomarse en cuenta la carga que tendrá como máximo al instalarse el juego de reguladores y la cual no debe de exceder del 70 % de su capacidad nominal con el fin de tener disponibilidad de carga que en el futuro entrara. Por ningún motivo el cambiador de derivaciones puede estar sujeto a una </a:t>
            </a:r>
            <a:r>
              <a:rPr lang="es-ES" sz="2000" b="1" dirty="0" smtClean="0">
                <a:latin typeface="Calibri" pitchFamily="34" charset="0"/>
              </a:rPr>
              <a:t>Sobre temperatura </a:t>
            </a:r>
            <a:r>
              <a:rPr lang="es-ES" sz="2000" b="1" dirty="0">
                <a:latin typeface="Calibri" pitchFamily="34" charset="0"/>
              </a:rPr>
              <a:t>mayor de 65 grados centígrados.</a:t>
            </a: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43000"/>
            <a:ext cx="8715375" cy="5143500"/>
          </a:xfrm>
          <a:prstGeom prst="rect">
            <a:avLst/>
          </a:prstGeom>
          <a:noFill/>
          <a:ln w="28575" algn="ctr">
            <a:noFill/>
            <a:miter lim="800000"/>
            <a:headEnd/>
            <a:tailEnd/>
          </a:ln>
        </p:spPr>
        <p:txBody>
          <a:bodyPr anchor="ctr"/>
          <a:lstStyle/>
          <a:p>
            <a:pPr indent="-342900"/>
            <a:r>
              <a:rPr lang="es-ES" sz="2000" b="1" dirty="0">
                <a:solidFill>
                  <a:srgbClr val="00B050"/>
                </a:solidFill>
                <a:effectLst>
                  <a:outerShdw blurRad="38100" dist="38100" dir="2700000" algn="tl">
                    <a:srgbClr val="C0C0C0"/>
                  </a:outerShdw>
                </a:effectLst>
                <a:latin typeface="Lucida Sans" pitchFamily="34" charset="0"/>
              </a:rPr>
              <a:t>	</a:t>
            </a:r>
            <a:r>
              <a:rPr lang="es-ES" sz="2000" b="1" dirty="0">
                <a:solidFill>
                  <a:srgbClr val="FF0000"/>
                </a:solidFill>
                <a:effectLst>
                  <a:outerShdw blurRad="38100" dist="38100" dir="2700000" algn="tl">
                    <a:srgbClr val="C0C0C0"/>
                  </a:outerShdw>
                </a:effectLst>
                <a:latin typeface="Lucida Sans" pitchFamily="34" charset="0"/>
              </a:rPr>
              <a:t>ESTUDIO DE COORDINACIÓN DE PROTECCIONES</a:t>
            </a:r>
          </a:p>
          <a:p>
            <a:pPr indent="-342900" algn="just"/>
            <a:endParaRPr lang="es-ES" sz="2000" b="1" dirty="0">
              <a:latin typeface="Calibri" pitchFamily="34" charset="0"/>
            </a:endParaRPr>
          </a:p>
          <a:p>
            <a:pPr indent="-342900" algn="just"/>
            <a:r>
              <a:rPr lang="es-ES" sz="2000" b="1" dirty="0">
                <a:latin typeface="Calibri" pitchFamily="34" charset="0"/>
              </a:rPr>
              <a:t>	El estudio de Coordinación de Protecciones en un Sistema de Distribución consiste esencialmente de un estudio ordenado tiempo-corriente de todos los dispositivos de protección en serie, desde la carga hasta la Subestación de Distribución.</a:t>
            </a:r>
          </a:p>
          <a:p>
            <a:pPr indent="-342900" algn="just"/>
            <a:endParaRPr lang="es-ES" sz="2000" b="1" dirty="0">
              <a:latin typeface="Calibri" pitchFamily="34" charset="0"/>
            </a:endParaRPr>
          </a:p>
          <a:p>
            <a:pPr indent="-342900" algn="just"/>
            <a:r>
              <a:rPr lang="es-ES" sz="2000" b="1" dirty="0">
                <a:latin typeface="Calibri" pitchFamily="34" charset="0"/>
              </a:rPr>
              <a:t>	En este estudio se comparan los tiempos de operación de los diversos dispositivos de protección para ciertos niveles de corriente que pueden circular a través de ellos en algunos tipos de falla.</a:t>
            </a:r>
          </a:p>
          <a:p>
            <a:pPr indent="-342900" algn="just"/>
            <a:endParaRPr lang="es-ES" sz="2000" b="1" dirty="0">
              <a:latin typeface="Calibri" pitchFamily="34" charset="0"/>
            </a:endParaRPr>
          </a:p>
          <a:p>
            <a:pPr indent="-342900" algn="just"/>
            <a:r>
              <a:rPr lang="es-ES" sz="2000" b="1" dirty="0">
                <a:latin typeface="Calibri" pitchFamily="34" charset="0"/>
              </a:rPr>
              <a:t>	El objetivo de un estudio de coordinación de protecciones es determinar las características, capacidad y ajustes de los dispositivos de protección por sobrecorriente del sistema para optimizar su funcionamiento, aumentando de esta manera la confiabilidad del sistema</a:t>
            </a:r>
            <a:r>
              <a:rPr lang="es-ES" b="1" dirty="0"/>
              <a:t>.</a:t>
            </a:r>
            <a:endParaRPr lang="es-ES" sz="2000" b="1" dirty="0">
              <a:latin typeface="Calibri" pitchFamily="34" charset="0"/>
            </a:endParaRPr>
          </a:p>
          <a:p>
            <a:pPr indent="-342900" algn="just"/>
            <a:r>
              <a:rPr lang="es-ES" sz="2000" b="1" dirty="0">
                <a:latin typeface="Calibri" pitchFamily="34" charset="0"/>
              </a:rPr>
              <a:t>	</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11271" name="Picture 7"/>
          <p:cNvPicPr>
            <a:picLocks noChangeAspect="1" noChangeArrowheads="1"/>
          </p:cNvPicPr>
          <p:nvPr/>
        </p:nvPicPr>
        <p:blipFill>
          <a:blip r:embed="rId3" cstate="print"/>
          <a:srcRect/>
          <a:stretch>
            <a:fillRect/>
          </a:stretch>
        </p:blipFill>
        <p:spPr bwMode="auto">
          <a:xfrm>
            <a:off x="2425700" y="1090613"/>
            <a:ext cx="4294188" cy="5367337"/>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43000"/>
            <a:ext cx="8715375" cy="5143500"/>
          </a:xfrm>
          <a:prstGeom prst="rect">
            <a:avLst/>
          </a:prstGeom>
          <a:noFill/>
          <a:ln w="28575" algn="ctr">
            <a:noFill/>
            <a:miter lim="800000"/>
            <a:headEnd/>
            <a:tailEnd/>
          </a:ln>
        </p:spPr>
        <p:txBody>
          <a:bodyPr anchor="ctr"/>
          <a:lstStyle/>
          <a:p>
            <a:pPr indent="-342900" algn="just"/>
            <a:r>
              <a:rPr lang="es-ES" sz="2000" b="1" dirty="0">
                <a:solidFill>
                  <a:srgbClr val="00B050"/>
                </a:solidFill>
                <a:effectLst>
                  <a:outerShdw blurRad="38100" dist="38100" dir="2700000" algn="tl">
                    <a:srgbClr val="C0C0C0"/>
                  </a:outerShdw>
                </a:effectLst>
                <a:latin typeface="Lucida Sans" pitchFamily="34" charset="0"/>
              </a:rPr>
              <a:t>	</a:t>
            </a:r>
            <a:r>
              <a:rPr lang="es-ES" sz="2000" b="1" dirty="0">
                <a:solidFill>
                  <a:srgbClr val="FF0000"/>
                </a:solidFill>
                <a:effectLst>
                  <a:outerShdw blurRad="38100" dist="38100" dir="2700000" algn="tl">
                    <a:srgbClr val="C0C0C0"/>
                  </a:outerShdw>
                </a:effectLst>
                <a:latin typeface="Lucida Sans" pitchFamily="34" charset="0"/>
              </a:rPr>
              <a:t>PRINCIPIOS BÁSICOS PARA LA COORDINACIÓN DE PROTECCIONES</a:t>
            </a:r>
          </a:p>
          <a:p>
            <a:pPr indent="-342900" algn="just"/>
            <a:endParaRPr lang="es-ES" sz="2000" b="1" dirty="0">
              <a:solidFill>
                <a:srgbClr val="00B050"/>
              </a:solidFill>
              <a:effectLst>
                <a:outerShdw blurRad="38100" dist="38100" dir="2700000" algn="tl">
                  <a:srgbClr val="C0C0C0"/>
                </a:outerShdw>
              </a:effectLst>
              <a:latin typeface="Lucida Sans" pitchFamily="34" charset="0"/>
            </a:endParaRPr>
          </a:p>
          <a:p>
            <a:pPr indent="-342900" algn="just"/>
            <a:r>
              <a:rPr lang="es-ES" sz="2000" b="1" dirty="0">
                <a:latin typeface="Calibri" pitchFamily="34" charset="0"/>
              </a:rPr>
              <a:t>	Todos los dispositivos de protección por sobre corriente tienen una característica de operación determinada por una curva tiempo-corriente (TCC = Time Current Curve), en esta característica el tiempo de respuesta del dispositivo a la corriente que circula por él guardan una relación inversa, esto es, que a mayor corriente, se tendrá menor tiempo de operación y, a menor corriente, mayor tiempo de respuesta. Los fusibles, relevadores de sobrecorriente y restauradores tienen este tipo de curvas características.</a:t>
            </a:r>
          </a:p>
          <a:p>
            <a:pPr indent="-342900" algn="just"/>
            <a:endParaRPr lang="es-ES" sz="2000" b="1" dirty="0">
              <a:latin typeface="Calibri" pitchFamily="34" charset="0"/>
            </a:endParaRPr>
          </a:p>
          <a:p>
            <a:pPr indent="-342900" algn="just"/>
            <a:r>
              <a:rPr lang="es-ES" sz="2000" b="1" dirty="0">
                <a:latin typeface="Calibri" pitchFamily="34" charset="0"/>
              </a:rPr>
              <a:t>	Estas curvas siempre son proporcionadas por el fabricante, y en algunos equipos de reciente manufactura, es posible obtener varios tipos de característica, y aún diseñar una curva especial.</a:t>
            </a:r>
          </a:p>
          <a:p>
            <a:pPr indent="-342900" algn="just"/>
            <a:endParaRPr lang="es-ES" sz="2000" b="1" dirty="0">
              <a:latin typeface="Calibri" pitchFamily="34" charset="0"/>
            </a:endParaRPr>
          </a:p>
          <a:p>
            <a:pPr indent="-342900" algn="just"/>
            <a:r>
              <a:rPr lang="es-ES" sz="2000" b="1" dirty="0">
                <a:latin typeface="Calibri" pitchFamily="34" charset="0"/>
              </a:rPr>
              <a:t>	Existen dos formas básicas de llevar a cabo la coordinación de Protecciones por sobrecorriente en cualquier tipo de sistemas.</a:t>
            </a:r>
          </a:p>
          <a:p>
            <a:pPr indent="-342900" algn="just"/>
            <a:r>
              <a:rPr lang="es-ES" sz="2000" b="1" dirty="0">
                <a:latin typeface="Calibri" pitchFamily="34" charset="0"/>
              </a:rPr>
              <a:t>	</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En los Estudios de Coordinación de Protecciones se hace uso de la combinación de los dos tipos de coordinación (por magnitud de corriente y por tiempo), ésta combinación dependerá de factores como:</a:t>
            </a:r>
          </a:p>
          <a:p>
            <a:pPr indent="-342900" algn="just"/>
            <a:endParaRPr lang="es-ES" sz="2000" b="1" dirty="0">
              <a:latin typeface="Calibri" pitchFamily="34" charset="0"/>
            </a:endParaRPr>
          </a:p>
          <a:p>
            <a:pPr indent="-342900" algn="just"/>
            <a:r>
              <a:rPr lang="es-ES" sz="2000" b="1" dirty="0">
                <a:latin typeface="Calibri" pitchFamily="34" charset="0"/>
              </a:rPr>
              <a:t>	Tipo de dispositivos a coordinar, ubicación física de los mismos, diferencias entre los niveles de corriente de corto circuito en cada uno de ellos, etc.</a:t>
            </a:r>
          </a:p>
          <a:p>
            <a:pPr indent="-342900" algn="just"/>
            <a:endParaRPr lang="es-ES" sz="2000" b="1" dirty="0">
              <a:latin typeface="Calibri" pitchFamily="34" charset="0"/>
            </a:endParaRPr>
          </a:p>
          <a:p>
            <a:pPr indent="-342900" algn="just"/>
            <a:r>
              <a:rPr lang="es-ES" sz="2000" b="1" dirty="0">
                <a:latin typeface="Calibri" pitchFamily="34" charset="0"/>
              </a:rPr>
              <a:t>	Para llevar a cabo la comparación en los tiempos de operación de los dispositivos, se elaboran gráficas en escala log-</a:t>
            </a:r>
            <a:r>
              <a:rPr lang="es-ES" sz="2000" b="1" dirty="0">
                <a:latin typeface="Calibri" pitchFamily="34" charset="0"/>
              </a:rPr>
              <a:t>Iog</a:t>
            </a:r>
            <a:r>
              <a:rPr lang="es-ES" sz="2000" b="1" dirty="0">
                <a:latin typeface="Calibri" pitchFamily="34" charset="0"/>
              </a:rPr>
              <a:t>, en donde se pueden observar las curvas características de operación (TCC) de cada uno de los dispositivos involucrados en cada caso, verificándose que no exista ningún cruzamiento entre ellas y que los márgenes en los tiempos de operación sean los marcados en los criterios previamente establecidos.</a:t>
            </a:r>
          </a:p>
          <a:p>
            <a:pPr indent="-342900" algn="just"/>
            <a:endParaRPr lang="es-ES" sz="2000" b="1" dirty="0">
              <a:latin typeface="Calibri" pitchFamily="34" charset="0"/>
            </a:endParaRPr>
          </a:p>
          <a:p>
            <a:pPr indent="-342900" algn="just"/>
            <a:r>
              <a:rPr lang="es-ES" sz="2000" b="1" dirty="0">
                <a:latin typeface="Calibri" pitchFamily="34" charset="0"/>
              </a:rPr>
              <a:t>	Así mismo, se verifica que la curva de los dispositivos de protección esté por debajo (en la. escala del tiempo) de la curva de daño de los equipos, principalmente de transformadores.</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Se elaboran dos tipos de gráficas: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FF0000"/>
                </a:solidFill>
                <a:latin typeface="Calibri" pitchFamily="34" charset="0"/>
              </a:rPr>
              <a:t>1.- Una para fallas trifásicas </a:t>
            </a:r>
            <a:r>
              <a:rPr lang="es-ES" sz="2000" b="1" dirty="0">
                <a:latin typeface="Calibri" pitchFamily="34" charset="0"/>
              </a:rPr>
              <a:t>en donde se grafican las características de operación de los dispositivos que protegen para fallas entre fases.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FF0000"/>
                </a:solidFill>
                <a:latin typeface="Calibri" pitchFamily="34" charset="0"/>
              </a:rPr>
              <a:t>2.- Otra para fallas de fase a tierra </a:t>
            </a:r>
            <a:r>
              <a:rPr lang="es-ES" sz="2000" b="1" dirty="0">
                <a:latin typeface="Calibri" pitchFamily="34" charset="0"/>
              </a:rPr>
              <a:t>donde se deben graficar, tanto las características de operación de los dispositivos que protegen fallas de fase a tierra, como las características de operación de los dispositivos para protección de fallas entre fases, ya que la corriente de falla de fase a tierra también pasa por estos dispositivos y es posible que en alguna circunstancia operen simultáneamente o antes que los dispositivos de fase a tierra.</a:t>
            </a:r>
          </a:p>
          <a:p>
            <a:pPr indent="-342900" algn="just"/>
            <a:r>
              <a:rPr lang="es-ES" sz="2000" b="1" dirty="0">
                <a:latin typeface="Calibri" pitchFamily="34" charset="0"/>
              </a:rPr>
              <a:t>	A este respecto, es recomendable graficar una curva característica t-i por cada dispositivo, mostrando únicamente las porciones donde la protección de fase o de tierra es más rápida y omitiendo el resto (Efecto Combinado Fase-Tierra).</a:t>
            </a:r>
          </a:p>
          <a:p>
            <a:pPr indent="-342900" algn="just"/>
            <a:r>
              <a:rPr lang="es-ES" sz="2000" b="1" dirty="0">
                <a:latin typeface="Calibri" pitchFamily="34" charset="0"/>
              </a:rPr>
              <a:t>	Lo anterior permite una graficación más clara y por tanto un análisis más sencillo del estudio de coordinación. Como un ejemplo de esto, en la siguiente figura se ilustra de manera simplificada este proceso.</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INTERPRETACIÓN Y APLICACIÓN DE LOS ESTUDIOS DE COORDINACIÓN</a:t>
            </a:r>
          </a:p>
          <a:p>
            <a:pPr indent="-342900" algn="just"/>
            <a:r>
              <a:rPr lang="es-ES" sz="2000" b="1" dirty="0">
                <a:solidFill>
                  <a:srgbClr val="FF0000"/>
                </a:solidFill>
                <a:latin typeface="Calibri" pitchFamily="34" charset="0"/>
              </a:rPr>
              <a:t>	DE PROTECCIONES</a:t>
            </a:r>
          </a:p>
          <a:p>
            <a:pPr indent="-342900" algn="just"/>
            <a:endParaRPr lang="es-ES" sz="2000" b="1" dirty="0">
              <a:latin typeface="Calibri" pitchFamily="34" charset="0"/>
            </a:endParaRPr>
          </a:p>
          <a:p>
            <a:pPr indent="-342900" algn="just"/>
            <a:r>
              <a:rPr lang="es-ES" sz="2000" b="1" dirty="0">
                <a:latin typeface="Calibri" pitchFamily="34" charset="0"/>
              </a:rPr>
              <a:t>	Los resultados de un estudio de coordinación de protecciones nos indican si con los ajustes y características proporcionados de los dispositivos se tendrá una adecuada selectividad en su operación para las corrientes de corto circuito que se consideraron en los puntos de interés.</a:t>
            </a:r>
          </a:p>
          <a:p>
            <a:pPr indent="-342900" algn="just"/>
            <a:endParaRPr lang="es-ES" sz="2000" b="1" dirty="0">
              <a:latin typeface="Calibri" pitchFamily="34" charset="0"/>
            </a:endParaRPr>
          </a:p>
          <a:p>
            <a:pPr indent="-342900" algn="just"/>
            <a:r>
              <a:rPr lang="es-ES" sz="2000" b="1" dirty="0">
                <a:latin typeface="Calibri" pitchFamily="34" charset="0"/>
              </a:rPr>
              <a:t>	En caso de que en los estudios se visualice que no existe la adecuada operación de estos dispositivos, se tendrán que tomar acciones como: cambio de ajustes, cambio de dispositivos (tipo o característica), u otra, según el caso de estudio.</a:t>
            </a:r>
          </a:p>
          <a:p>
            <a:pPr indent="-342900" algn="just"/>
            <a:endParaRPr lang="es-ES" sz="2000" b="1" dirty="0">
              <a:latin typeface="Calibri" pitchFamily="34" charset="0"/>
            </a:endParaRP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solidFill>
                  <a:srgbClr val="00B050"/>
                </a:solidFill>
                <a:effectLst>
                  <a:outerShdw blurRad="38100" dist="38100" dir="2700000" algn="tl">
                    <a:srgbClr val="C0C0C0"/>
                  </a:outerShdw>
                </a:effectLst>
                <a:latin typeface="Lucida Sans" pitchFamily="34" charset="0"/>
              </a:rPr>
              <a:t>	</a:t>
            </a:r>
            <a:r>
              <a:rPr lang="es-ES" sz="2000" b="1" dirty="0">
                <a:solidFill>
                  <a:srgbClr val="FF0000"/>
                </a:solidFill>
                <a:effectLst>
                  <a:outerShdw blurRad="38100" dist="38100" dir="2700000" algn="tl">
                    <a:srgbClr val="C0C0C0"/>
                  </a:outerShdw>
                </a:effectLst>
                <a:latin typeface="Lucida Sans" pitchFamily="34" charset="0"/>
              </a:rPr>
              <a:t>EQUIPO DE PROTECCION PARA SISTEMAS DE DISTRIBUCION</a:t>
            </a:r>
          </a:p>
          <a:p>
            <a:pPr indent="-342900" algn="just"/>
            <a:endParaRPr lang="es-ES" sz="2000" b="1" dirty="0">
              <a:solidFill>
                <a:srgbClr val="00B050"/>
              </a:solidFill>
              <a:effectLst>
                <a:outerShdw blurRad="38100" dist="38100" dir="2700000" algn="tl">
                  <a:srgbClr val="C0C0C0"/>
                </a:outerShdw>
              </a:effectLst>
              <a:latin typeface="Lucida Sans" pitchFamily="34" charset="0"/>
            </a:endParaRPr>
          </a:p>
          <a:p>
            <a:pPr indent="-342900" algn="just"/>
            <a:r>
              <a:rPr lang="es-ES" sz="2000" b="1" dirty="0">
                <a:latin typeface="Calibri" pitchFamily="34" charset="0"/>
              </a:rPr>
              <a:t>	La protección de los sistemas de Distribución ha evolucionado con el tiempo, desde los primitivos fusibles, hasta los equipos sofisticados cuyo funcionamiento esta basado en el empleo de microprocesadores.</a:t>
            </a:r>
          </a:p>
          <a:p>
            <a:pPr indent="-342900" algn="just"/>
            <a:endParaRPr lang="es-ES" sz="2000" b="1" dirty="0">
              <a:latin typeface="Calibri" pitchFamily="34" charset="0"/>
            </a:endParaRPr>
          </a:p>
          <a:p>
            <a:pPr indent="-342900" algn="just"/>
            <a:r>
              <a:rPr lang="es-ES" sz="2000" b="1" dirty="0">
                <a:latin typeface="Calibri" pitchFamily="34" charset="0"/>
              </a:rPr>
              <a:t>	Sin embargo, independientemente de los avances logrados para el desarrollo de los diversos dispositivos de protección disponibles en la actualidad, pueden identificarse 4 tipos fundamentales de equipos de protección, en función de su aplicación y principio de operación principalmente.</a:t>
            </a:r>
          </a:p>
          <a:p>
            <a:pPr indent="-342900" algn="just"/>
            <a:r>
              <a:rPr lang="es-ES" sz="2000" b="1" dirty="0">
                <a:latin typeface="Calibri" pitchFamily="34" charset="0"/>
              </a:rPr>
              <a:t>	</a:t>
            </a:r>
          </a:p>
          <a:p>
            <a:pPr marL="742950" lvl="1" indent="-285750" algn="just">
              <a:buFont typeface="Wingdings" pitchFamily="2" charset="2"/>
              <a:buChar char="Ø"/>
            </a:pPr>
            <a:r>
              <a:rPr lang="es-ES" b="1" dirty="0">
                <a:solidFill>
                  <a:srgbClr val="7030A0"/>
                </a:solidFill>
                <a:latin typeface="Calibri" pitchFamily="34" charset="0"/>
              </a:rPr>
              <a:t>FUSIBLES </a:t>
            </a:r>
          </a:p>
          <a:p>
            <a:pPr marL="742950" lvl="1" indent="-285750" algn="just">
              <a:buFont typeface="Wingdings" pitchFamily="2" charset="2"/>
              <a:buChar char="Ø"/>
            </a:pPr>
            <a:r>
              <a:rPr lang="es-ES" b="1" dirty="0">
                <a:solidFill>
                  <a:srgbClr val="7030A0"/>
                </a:solidFill>
                <a:latin typeface="Calibri" pitchFamily="34" charset="0"/>
              </a:rPr>
              <a:t>RESTAURADORES</a:t>
            </a:r>
          </a:p>
          <a:p>
            <a:pPr marL="742950" lvl="1" indent="-285750" algn="just">
              <a:buFont typeface="Wingdings" pitchFamily="2" charset="2"/>
              <a:buChar char="Ø"/>
            </a:pPr>
            <a:r>
              <a:rPr lang="es-ES" b="1" dirty="0">
                <a:solidFill>
                  <a:srgbClr val="7030A0"/>
                </a:solidFill>
                <a:latin typeface="Calibri" pitchFamily="34" charset="0"/>
              </a:rPr>
              <a:t>SECCIONALIZADORES</a:t>
            </a:r>
          </a:p>
          <a:p>
            <a:pPr marL="742950" lvl="1" indent="-285750" algn="just">
              <a:buFont typeface="Wingdings" pitchFamily="2" charset="2"/>
              <a:buChar char="Ø"/>
            </a:pPr>
            <a:r>
              <a:rPr lang="es-ES" b="1" dirty="0">
                <a:solidFill>
                  <a:srgbClr val="7030A0"/>
                </a:solidFill>
                <a:latin typeface="Calibri" pitchFamily="34" charset="0"/>
              </a:rPr>
              <a:t>RELEVADORES</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solidFill>
                  <a:srgbClr val="00B050"/>
                </a:solidFill>
                <a:effectLst>
                  <a:outerShdw blurRad="38100" dist="38100" dir="2700000" algn="tl">
                    <a:srgbClr val="C0C0C0"/>
                  </a:outerShdw>
                </a:effectLst>
                <a:latin typeface="Lucida Sans" pitchFamily="34" charset="0"/>
              </a:rPr>
              <a:t>	</a:t>
            </a:r>
            <a:r>
              <a:rPr lang="es-ES" sz="2000" b="1" dirty="0">
                <a:solidFill>
                  <a:srgbClr val="FF0000"/>
                </a:solidFill>
                <a:effectLst>
                  <a:outerShdw blurRad="38100" dist="38100" dir="2700000" algn="tl">
                    <a:srgbClr val="C0C0C0"/>
                  </a:outerShdw>
                </a:effectLst>
                <a:latin typeface="Lucida Sans" pitchFamily="34" charset="0"/>
              </a:rPr>
              <a:t>FUSIBLES</a:t>
            </a:r>
          </a:p>
          <a:p>
            <a:pPr indent="-342900" algn="just"/>
            <a:endParaRPr lang="es-ES" sz="2000" b="1" dirty="0">
              <a:solidFill>
                <a:srgbClr val="00B050"/>
              </a:solidFill>
              <a:effectLst>
                <a:outerShdw blurRad="38100" dist="38100" dir="2700000" algn="tl">
                  <a:srgbClr val="C0C0C0"/>
                </a:outerShdw>
              </a:effectLst>
              <a:latin typeface="Lucida Sans" pitchFamily="34" charset="0"/>
            </a:endParaRPr>
          </a:p>
          <a:p>
            <a:pPr indent="-342900" algn="just"/>
            <a:r>
              <a:rPr lang="es-ES" sz="2000" b="1" dirty="0">
                <a:latin typeface="Calibri" pitchFamily="34" charset="0"/>
              </a:rPr>
              <a:t>	Tomando en consideración la tensión de diseño los fusibles están clasificados según la IEEE en fusibles para baja tensión de 125 a 2300 volts y fusibles para alta tensión de 2300 a 161,000 volts, esta última categoría incluye a los fusibles con rango de tensión intermedia, a su vez estos fusibles están subdivididos en fusibles para distribución y fusibles de potencia.</a:t>
            </a:r>
          </a:p>
          <a:p>
            <a:pPr indent="-342900" algn="just"/>
            <a:endParaRPr lang="es-ES" sz="2000" b="1" dirty="0">
              <a:latin typeface="Calibri" pitchFamily="34" charset="0"/>
            </a:endParaRPr>
          </a:p>
          <a:p>
            <a:pPr indent="-342900" algn="just"/>
            <a:r>
              <a:rPr lang="es-ES" sz="2000" b="1" dirty="0">
                <a:latin typeface="Calibri" pitchFamily="34" charset="0"/>
              </a:rPr>
              <a:t>	Los elementos que conforman un cortacircuito fusible se muestran a continuación. La parte que sirve como elemento de protección para la desconexión del corto circuito es el elemento fusible, el cual se construye de una determinada sección transversal hecha de una aleación metálica, este se funde al paso de una magnitud de corriente superior para la que fue diseñado.</a:t>
            </a:r>
          </a:p>
          <a:p>
            <a:pPr indent="-342900" algn="just"/>
            <a:endParaRPr lang="es-ES" sz="2000" b="1" dirty="0">
              <a:latin typeface="Calibri" pitchFamily="34" charset="0"/>
            </a:endParaRP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r>
              <a:rPr lang="es-ES" sz="2000" b="1" dirty="0">
                <a:latin typeface="Calibri" pitchFamily="34" charset="0"/>
              </a:rPr>
              <a:t>	Por ser los fusibles dispositivos de protección contra sobrecorrientes, estos tienen una curva de operación característica con respecto al tiempo, básicamente su respuesta en el tiempo es inversamente proporcional a la magnitud de la corriente que se le aplique. Todos los fabricantes de fusibles proporcionan dos curvas características de operación, una de ellas grafica el "tiempo mínimo de fusión" (MMT) y la otra el "tiempo máximo de limpieza" (MCT), de acuerdo a las normas ANSI C37.41-1981 y su complemento ANSI C37.46-1981.</a:t>
            </a: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p:txBody>
      </p:sp>
      <p:pic>
        <p:nvPicPr>
          <p:cNvPr id="59396" name="Picture 4"/>
          <p:cNvPicPr>
            <a:picLocks noChangeAspect="1" noChangeArrowheads="1"/>
          </p:cNvPicPr>
          <p:nvPr/>
        </p:nvPicPr>
        <p:blipFill>
          <a:blip r:embed="rId3" cstate="print"/>
          <a:srcRect/>
          <a:stretch>
            <a:fillRect/>
          </a:stretch>
        </p:blipFill>
        <p:spPr bwMode="auto">
          <a:xfrm>
            <a:off x="1627188" y="1238250"/>
            <a:ext cx="5867400" cy="2409825"/>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La curva del tiempo mínimo de fusión o MMT </a:t>
            </a:r>
            <a:r>
              <a:rPr lang="es-ES" sz="2000" b="1" dirty="0" smtClean="0">
                <a:latin typeface="Calibri" pitchFamily="34" charset="0"/>
              </a:rPr>
              <a:t>(minimum </a:t>
            </a:r>
            <a:r>
              <a:rPr lang="es-ES" sz="2000" b="1" dirty="0">
                <a:latin typeface="Calibri" pitchFamily="34" charset="0"/>
              </a:rPr>
              <a:t>melting</a:t>
            </a:r>
            <a:r>
              <a:rPr lang="es-ES" sz="2000" b="1" dirty="0">
                <a:latin typeface="Calibri" pitchFamily="34" charset="0"/>
              </a:rPr>
              <a:t> time) es la representación grafica para el tiempo en el cual el fusible comenzará a fundirse por la acción de una corriente determinada. Dicha curva se usa para coordinar con dispositivos de protección que se encuentran después del fusible en el sentido de circulación de la corriente de falla. Usualmente los fabricantes trazan esta curva, considerando una temperatura ambiente de 25°C y operando el fusible sin carga inicial.</a:t>
            </a:r>
          </a:p>
          <a:p>
            <a:pPr indent="-342900" algn="just"/>
            <a:endParaRPr lang="es-ES" sz="2000" b="1" dirty="0">
              <a:latin typeface="Calibri" pitchFamily="34" charset="0"/>
            </a:endParaRPr>
          </a:p>
          <a:p>
            <a:pPr indent="-342900" algn="just"/>
            <a:r>
              <a:rPr lang="es-ES" sz="2000" b="1" dirty="0">
                <a:latin typeface="Calibri" pitchFamily="34" charset="0"/>
              </a:rPr>
              <a:t>	La curva del tiempo máximo de limpieza o MCT (total </a:t>
            </a:r>
            <a:r>
              <a:rPr lang="es-ES" sz="2000" b="1" dirty="0">
                <a:latin typeface="Calibri" pitchFamily="34" charset="0"/>
              </a:rPr>
              <a:t>clearing</a:t>
            </a:r>
            <a:r>
              <a:rPr lang="es-ES" sz="2000" b="1" dirty="0">
                <a:latin typeface="Calibri" pitchFamily="34" charset="0"/>
              </a:rPr>
              <a:t> time) es la representación gráfica para el tiempo total en que el fusible interrumpe la circulación de corriente hacia la falla, es decir toma en cuenta el tiempo desde el principio de la fusión y el desarrollo del arco eléctrico hasta que este se extingue totalmente. Esta curva se usa para coordinar con dispositivos de protección que se encuentran antes del fusible, en el sentido de circulación de la corriente hacia la falla. Esta curva al igual que la (MMT) se gráfica a 25°C y sin carga inicial </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12292" name="Picture 4"/>
          <p:cNvPicPr>
            <a:picLocks noChangeAspect="1" noChangeArrowheads="1"/>
          </p:cNvPicPr>
          <p:nvPr/>
        </p:nvPicPr>
        <p:blipFill>
          <a:blip r:embed="rId3" cstate="print"/>
          <a:srcRect/>
          <a:stretch>
            <a:fillRect/>
          </a:stretch>
        </p:blipFill>
        <p:spPr bwMode="auto">
          <a:xfrm>
            <a:off x="276225" y="1074738"/>
            <a:ext cx="4595813" cy="5353050"/>
          </a:xfrm>
          <a:prstGeom prst="rect">
            <a:avLst/>
          </a:prstGeom>
          <a:noFill/>
          <a:ln w="38100" algn="ctr">
            <a:solidFill>
              <a:srgbClr val="948A54"/>
            </a:solidFill>
            <a:miter lim="800000"/>
            <a:headEnd/>
            <a:tailEnd/>
          </a:ln>
          <a:effectLst/>
        </p:spPr>
      </p:pic>
      <p:sp>
        <p:nvSpPr>
          <p:cNvPr id="12293" name="Rectangle 5"/>
          <p:cNvSpPr>
            <a:spLocks noChangeArrowheads="1"/>
          </p:cNvSpPr>
          <p:nvPr/>
        </p:nvSpPr>
        <p:spPr bwMode="auto">
          <a:xfrm>
            <a:off x="5060950" y="2970213"/>
            <a:ext cx="3883025" cy="915987"/>
          </a:xfrm>
          <a:prstGeom prst="rect">
            <a:avLst/>
          </a:prstGeom>
          <a:noFill/>
          <a:ln w="9525">
            <a:noFill/>
            <a:miter lim="800000"/>
            <a:headEnd/>
            <a:tailEnd/>
          </a:ln>
          <a:effectLst/>
        </p:spPr>
        <p:txBody>
          <a:bodyPr anchor="ctr">
            <a:spAutoFit/>
          </a:bodyPr>
          <a:lstStyle/>
          <a:p>
            <a:pPr eaLnBrk="0" hangingPunct="0"/>
            <a:r>
              <a:rPr lang="es-ES" b="1" dirty="0">
                <a:solidFill>
                  <a:srgbClr val="7030A0"/>
                </a:solidFill>
              </a:rPr>
              <a:t>CARACTERISTICAS DE OPERACION MMT Y MCT PARA UN FUSIBLE</a:t>
            </a:r>
            <a:r>
              <a:rPr lang="es-ES" dirty="0">
                <a:solidFill>
                  <a:srgbClr val="7030A0"/>
                </a:solidFill>
              </a:rPr>
              <a:t> </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TIPOS DE FUSIBLES</a:t>
            </a:r>
          </a:p>
          <a:p>
            <a:pPr indent="-342900" algn="just"/>
            <a:endParaRPr lang="es-ES" sz="2000" b="1" dirty="0">
              <a:latin typeface="Calibri" pitchFamily="34" charset="0"/>
            </a:endParaRPr>
          </a:p>
          <a:p>
            <a:pPr indent="-342900" algn="just"/>
            <a:r>
              <a:rPr lang="es-ES" sz="2000" b="1" dirty="0">
                <a:latin typeface="Calibri" pitchFamily="34" charset="0"/>
              </a:rPr>
              <a:t>	Por sus características constructivas y de operación, en la actualidad existe una amplia diversidad de fusibles, mismos que dependiendo de la aplicación específica de que se trate, satisfacen en mayor o menor medida los requerimientos técnicos establecidos. A continuación se describen algunos de estos tipos, considerando su aplicación en los Sistemas de Distribución.</a:t>
            </a:r>
          </a:p>
          <a:p>
            <a:pPr indent="-342900" algn="just"/>
            <a:endParaRPr lang="es-ES" sz="2000" b="1" dirty="0">
              <a:latin typeface="Calibri" pitchFamily="34" charset="0"/>
            </a:endParaRPr>
          </a:p>
          <a:p>
            <a:pPr indent="-342900" algn="just"/>
            <a:endParaRPr lang="es-ES" sz="2000" b="1" dirty="0">
              <a:latin typeface="Calibri" pitchFamily="34" charset="0"/>
            </a:endParaRPr>
          </a:p>
          <a:p>
            <a:pPr marL="742950" lvl="1" indent="-285750" algn="just">
              <a:buFont typeface="Wingdings" pitchFamily="2" charset="2"/>
              <a:buChar char="Ø"/>
            </a:pPr>
            <a:r>
              <a:rPr lang="es-ES" sz="2000" b="1" dirty="0">
                <a:solidFill>
                  <a:srgbClr val="7030A0"/>
                </a:solidFill>
                <a:latin typeface="Calibri" pitchFamily="34" charset="0"/>
              </a:rPr>
              <a:t>FUSIBLES TIPO EXPULSIÓN</a:t>
            </a:r>
          </a:p>
          <a:p>
            <a:pPr marL="742950" lvl="1" indent="-285750" algn="just"/>
            <a:r>
              <a:rPr lang="es-ES" sz="2000" b="1" dirty="0">
                <a:latin typeface="Calibri" pitchFamily="34" charset="0"/>
              </a:rPr>
              <a:t>	</a:t>
            </a:r>
          </a:p>
          <a:p>
            <a:pPr marL="742950" lvl="1" indent="-285750" algn="just"/>
            <a:r>
              <a:rPr lang="es-ES" sz="2000" b="1" dirty="0">
                <a:latin typeface="Calibri" pitchFamily="34" charset="0"/>
              </a:rPr>
              <a:t>	Tipo "N”	</a:t>
            </a:r>
          </a:p>
          <a:p>
            <a:pPr marL="742950" lvl="1" indent="-285750" algn="just"/>
            <a:endParaRPr lang="es-ES" sz="2000" b="1" dirty="0">
              <a:latin typeface="Calibri" pitchFamily="34" charset="0"/>
            </a:endParaRPr>
          </a:p>
          <a:p>
            <a:pPr marL="742950" lvl="1" indent="-285750" algn="just"/>
            <a:r>
              <a:rPr lang="es-ES" sz="2000" b="1" dirty="0">
                <a:latin typeface="Calibri" pitchFamily="34" charset="0"/>
              </a:rPr>
              <a:t>	Tipos "K" y "T“</a:t>
            </a:r>
          </a:p>
          <a:p>
            <a:pPr marL="742950" lvl="1" indent="-28575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13317" name="Picture 5"/>
          <p:cNvPicPr>
            <a:picLocks noChangeAspect="1" noChangeArrowheads="1"/>
          </p:cNvPicPr>
          <p:nvPr/>
        </p:nvPicPr>
        <p:blipFill>
          <a:blip r:embed="rId3" cstate="print"/>
          <a:srcRect/>
          <a:stretch>
            <a:fillRect/>
          </a:stretch>
        </p:blipFill>
        <p:spPr bwMode="auto">
          <a:xfrm>
            <a:off x="604838" y="1119188"/>
            <a:ext cx="7927975" cy="5214937"/>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marL="742950" lvl="1" indent="-285750" algn="just">
              <a:buFont typeface="Wingdings" pitchFamily="2" charset="2"/>
              <a:buChar char="Ø"/>
            </a:pPr>
            <a:r>
              <a:rPr lang="es-ES" sz="2000" b="1" dirty="0">
                <a:solidFill>
                  <a:srgbClr val="7030A0"/>
                </a:solidFill>
                <a:latin typeface="Calibri" pitchFamily="34" charset="0"/>
              </a:rPr>
              <a:t>FUSIBLES DE TRIPLE DISPARO</a:t>
            </a: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buFont typeface="Wingdings" pitchFamily="2" charset="2"/>
              <a:buChar char="Ø"/>
            </a:pPr>
            <a:r>
              <a:rPr lang="es-ES" sz="2000" b="1" dirty="0">
                <a:solidFill>
                  <a:srgbClr val="7030A0"/>
                </a:solidFill>
                <a:latin typeface="Calibri" pitchFamily="34" charset="0"/>
              </a:rPr>
              <a:t>FUSIBLES DE VACIO</a:t>
            </a: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p:txBody>
      </p:sp>
      <p:pic>
        <p:nvPicPr>
          <p:cNvPr id="62468" name="Picture 4"/>
          <p:cNvPicPr>
            <a:picLocks noChangeAspect="1" noChangeArrowheads="1"/>
          </p:cNvPicPr>
          <p:nvPr/>
        </p:nvPicPr>
        <p:blipFill>
          <a:blip r:embed="rId3" cstate="print"/>
          <a:srcRect/>
          <a:stretch>
            <a:fillRect/>
          </a:stretch>
        </p:blipFill>
        <p:spPr bwMode="auto">
          <a:xfrm>
            <a:off x="3348038" y="1644650"/>
            <a:ext cx="2447925" cy="1962150"/>
          </a:xfrm>
          <a:prstGeom prst="rect">
            <a:avLst/>
          </a:prstGeom>
          <a:noFill/>
          <a:ln w="38100" algn="ctr">
            <a:solidFill>
              <a:srgbClr val="948A54"/>
            </a:solidFill>
            <a:miter lim="800000"/>
            <a:headEnd/>
            <a:tailEnd/>
          </a:ln>
          <a:effectLst/>
        </p:spPr>
      </p:pic>
      <p:pic>
        <p:nvPicPr>
          <p:cNvPr id="62469" name="Picture 5"/>
          <p:cNvPicPr>
            <a:picLocks noChangeAspect="1" noChangeArrowheads="1"/>
          </p:cNvPicPr>
          <p:nvPr/>
        </p:nvPicPr>
        <p:blipFill>
          <a:blip r:embed="rId4" cstate="print"/>
          <a:srcRect/>
          <a:stretch>
            <a:fillRect/>
          </a:stretch>
        </p:blipFill>
        <p:spPr bwMode="auto">
          <a:xfrm>
            <a:off x="3067050" y="3990975"/>
            <a:ext cx="3009900" cy="2438400"/>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298575"/>
            <a:ext cx="8715375" cy="5143500"/>
          </a:xfrm>
          <a:prstGeom prst="rect">
            <a:avLst/>
          </a:prstGeom>
          <a:noFill/>
          <a:ln w="28575" algn="ctr">
            <a:noFill/>
            <a:miter lim="800000"/>
            <a:headEnd/>
            <a:tailEnd/>
          </a:ln>
        </p:spPr>
        <p:txBody>
          <a:bodyPr anchor="ctr"/>
          <a:lstStyle/>
          <a:p>
            <a:pPr marL="742950" lvl="1" indent="-285750" algn="just">
              <a:buFont typeface="Wingdings" pitchFamily="2" charset="2"/>
              <a:buChar char="Ø"/>
            </a:pPr>
            <a:r>
              <a:rPr lang="es-ES" sz="2000" b="1" dirty="0">
                <a:solidFill>
                  <a:srgbClr val="7030A0"/>
                </a:solidFill>
                <a:latin typeface="Calibri" pitchFamily="34" charset="0"/>
              </a:rPr>
              <a:t>FUSIBLES LIMITADORES DE CORRIENTE</a:t>
            </a: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buFont typeface="Wingdings" pitchFamily="2" charset="2"/>
              <a:buChar char="Ø"/>
            </a:pPr>
            <a:endParaRPr lang="es-ES" sz="2000" b="1" dirty="0">
              <a:latin typeface="Calibri" pitchFamily="34" charset="0"/>
            </a:endParaRPr>
          </a:p>
          <a:p>
            <a:pPr marL="742950" lvl="1" indent="-285750" algn="just">
              <a:buFont typeface="Wingdings" pitchFamily="2" charset="2"/>
              <a:buChar char="Ø"/>
            </a:pPr>
            <a:r>
              <a:rPr lang="es-ES" sz="2000" b="1" dirty="0">
                <a:solidFill>
                  <a:srgbClr val="7030A0"/>
                </a:solidFill>
                <a:latin typeface="Calibri" pitchFamily="34" charset="0"/>
              </a:rPr>
              <a:t>FUSIBLES EN HEXAFLUORURO</a:t>
            </a:r>
          </a:p>
          <a:p>
            <a:pPr marL="742950" lvl="1" indent="-285750" algn="just">
              <a:buFont typeface="Wingdings" pitchFamily="2" charset="2"/>
              <a:buNone/>
            </a:pPr>
            <a:r>
              <a:rPr lang="es-ES" sz="2000" b="1" dirty="0">
                <a:solidFill>
                  <a:srgbClr val="7030A0"/>
                </a:solidFill>
                <a:latin typeface="Calibri" pitchFamily="34" charset="0"/>
              </a:rPr>
              <a:t>	 DE AZUFRE</a:t>
            </a: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p:txBody>
      </p:sp>
      <p:pic>
        <p:nvPicPr>
          <p:cNvPr id="63495" name="Picture 7"/>
          <p:cNvPicPr>
            <a:picLocks noChangeAspect="1" noChangeArrowheads="1"/>
          </p:cNvPicPr>
          <p:nvPr/>
        </p:nvPicPr>
        <p:blipFill>
          <a:blip r:embed="rId3" cstate="print"/>
          <a:srcRect/>
          <a:stretch>
            <a:fillRect/>
          </a:stretch>
        </p:blipFill>
        <p:spPr bwMode="auto">
          <a:xfrm>
            <a:off x="228600" y="1516063"/>
            <a:ext cx="4352925" cy="2114550"/>
          </a:xfrm>
          <a:prstGeom prst="rect">
            <a:avLst/>
          </a:prstGeom>
          <a:noFill/>
          <a:ln w="38100" algn="ctr">
            <a:solidFill>
              <a:srgbClr val="948A54"/>
            </a:solidFill>
            <a:miter lim="800000"/>
            <a:headEnd/>
            <a:tailEnd/>
          </a:ln>
          <a:effectLst/>
        </p:spPr>
      </p:pic>
      <p:pic>
        <p:nvPicPr>
          <p:cNvPr id="63497" name="Picture 9"/>
          <p:cNvPicPr>
            <a:picLocks noChangeAspect="1" noChangeArrowheads="1"/>
          </p:cNvPicPr>
          <p:nvPr/>
        </p:nvPicPr>
        <p:blipFill>
          <a:blip r:embed="rId4" cstate="print"/>
          <a:srcRect/>
          <a:stretch>
            <a:fillRect/>
          </a:stretch>
        </p:blipFill>
        <p:spPr bwMode="auto">
          <a:xfrm>
            <a:off x="4787900" y="2406650"/>
            <a:ext cx="4229100" cy="3981450"/>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298575"/>
            <a:ext cx="8715375" cy="2500313"/>
          </a:xfrm>
          <a:prstGeom prst="rect">
            <a:avLst/>
          </a:prstGeom>
          <a:noFill/>
          <a:ln w="28575" algn="ctr">
            <a:noFill/>
            <a:miter lim="800000"/>
            <a:headEnd/>
            <a:tailEnd/>
          </a:ln>
        </p:spPr>
        <p:txBody>
          <a:bodyPr anchor="ctr"/>
          <a:lstStyle/>
          <a:p>
            <a:pPr marL="742950" lvl="1" indent="-285750" algn="just">
              <a:buFont typeface="Wingdings" pitchFamily="2" charset="2"/>
              <a:buChar char="Ø"/>
            </a:pPr>
            <a:r>
              <a:rPr lang="es-ES" sz="2000" b="1" dirty="0">
                <a:solidFill>
                  <a:srgbClr val="7030A0"/>
                </a:solidFill>
                <a:latin typeface="Calibri" pitchFamily="34" charset="0"/>
              </a:rPr>
              <a:t>FUSIBLES DE POTENCIA</a:t>
            </a: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a:p>
            <a:pPr marL="742950" lvl="1" indent="-285750" algn="just"/>
            <a:endParaRPr lang="es-ES" sz="2000" b="1" dirty="0">
              <a:latin typeface="Calibri" pitchFamily="34" charset="0"/>
            </a:endParaRPr>
          </a:p>
        </p:txBody>
      </p:sp>
      <p:pic>
        <p:nvPicPr>
          <p:cNvPr id="64518" name="Picture 6"/>
          <p:cNvPicPr>
            <a:picLocks noChangeAspect="1" noChangeArrowheads="1"/>
          </p:cNvPicPr>
          <p:nvPr/>
        </p:nvPicPr>
        <p:blipFill>
          <a:blip r:embed="rId3" cstate="print"/>
          <a:srcRect/>
          <a:stretch>
            <a:fillRect/>
          </a:stretch>
        </p:blipFill>
        <p:spPr bwMode="auto">
          <a:xfrm>
            <a:off x="1366838" y="1971675"/>
            <a:ext cx="6410325" cy="1133475"/>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66565" name="Picture 5"/>
          <p:cNvPicPr>
            <a:picLocks noChangeAspect="1" noChangeArrowheads="1"/>
          </p:cNvPicPr>
          <p:nvPr/>
        </p:nvPicPr>
        <p:blipFill>
          <a:blip r:embed="rId3" cstate="print"/>
          <a:srcRect/>
          <a:stretch>
            <a:fillRect/>
          </a:stretch>
        </p:blipFill>
        <p:spPr bwMode="auto">
          <a:xfrm>
            <a:off x="2517775" y="1111250"/>
            <a:ext cx="4070350" cy="5283200"/>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marL="1257300" lvl="2" indent="-342900" algn="just"/>
            <a:r>
              <a:rPr lang="es-ES" sz="2000" b="1" dirty="0">
                <a:solidFill>
                  <a:srgbClr val="FF0000"/>
                </a:solidFill>
                <a:effectLst>
                  <a:outerShdw blurRad="38100" dist="38100" dir="2700000" algn="tl">
                    <a:srgbClr val="C0C0C0"/>
                  </a:outerShdw>
                </a:effectLst>
                <a:latin typeface="Lucida Sans" pitchFamily="34" charset="0"/>
              </a:rPr>
              <a:t>RESTAURADORES</a:t>
            </a:r>
          </a:p>
          <a:p>
            <a:pPr indent="-342900" algn="just"/>
            <a:endParaRPr lang="es-ES" sz="2000" b="1" dirty="0">
              <a:solidFill>
                <a:srgbClr val="00B050"/>
              </a:solidFill>
              <a:effectLst>
                <a:outerShdw blurRad="38100" dist="38100" dir="2700000" algn="tl">
                  <a:srgbClr val="C0C0C0"/>
                </a:outerShdw>
              </a:effectLst>
              <a:latin typeface="Lucida Sans" pitchFamily="34" charset="0"/>
            </a:endParaRPr>
          </a:p>
          <a:p>
            <a:pPr indent="-342900" algn="just"/>
            <a:endParaRPr lang="es-ES" sz="2000" b="1" dirty="0">
              <a:latin typeface="Calibri" pitchFamily="34" charset="0"/>
            </a:endParaRPr>
          </a:p>
          <a:p>
            <a:pPr indent="-342900" algn="just"/>
            <a:r>
              <a:rPr lang="es-ES" sz="2000" b="1" dirty="0">
                <a:latin typeface="Calibri" pitchFamily="34" charset="0"/>
              </a:rPr>
              <a:t>	EL restaurador es un dispositivo electromecánico habilitado para sensibilizar e interrumpir en determinado tiempo, sobrecorrientes en un circuito debidas a la eventualidad de una falla, así como efectuar recierres automáticamente re-energizando el circuito. Después de una secuencia de operación de </a:t>
            </a:r>
            <a:r>
              <a:rPr lang="es-ES" sz="2000" b="1" dirty="0" smtClean="0">
                <a:latin typeface="Calibri" pitchFamily="34" charset="0"/>
              </a:rPr>
              <a:t>disparo-cierre </a:t>
            </a:r>
            <a:r>
              <a:rPr lang="es-ES" sz="2000" b="1" dirty="0">
                <a:latin typeface="Calibri" pitchFamily="34" charset="0"/>
              </a:rPr>
              <a:t>y en caso de persistir la falla, nuevamente abrirá, recerrando por segunda ocasión. Esta secuencia de operación podrá llevarse a cabo, dependiendo del ajuste, hasta tres veces antes de la apertura y bloqueo final. La secuencia de operación realiza dos importantes funciones.</a:t>
            </a:r>
          </a:p>
          <a:p>
            <a:pPr indent="-342900" algn="just"/>
            <a:r>
              <a:rPr lang="es-ES" sz="2000" b="1" dirty="0">
                <a:latin typeface="Calibri" pitchFamily="34" charset="0"/>
              </a:rPr>
              <a:t>		</a:t>
            </a:r>
          </a:p>
          <a:p>
            <a:pPr marL="800100" lvl="1" indent="-342900" algn="just">
              <a:buFont typeface="Wingdings" pitchFamily="2" charset="2"/>
              <a:buChar char="Ø"/>
            </a:pPr>
            <a:r>
              <a:rPr lang="es-ES" sz="2000" b="1" dirty="0">
                <a:solidFill>
                  <a:srgbClr val="7030A0"/>
                </a:solidFill>
                <a:latin typeface="Calibri" pitchFamily="34" charset="0"/>
              </a:rPr>
              <a:t>Prueba la línea para determinar si la condición de falla ha desaparecido</a:t>
            </a:r>
          </a:p>
          <a:p>
            <a:pPr indent="-342900" algn="just">
              <a:buFont typeface="Wingdings" pitchFamily="2" charset="2"/>
              <a:buChar char="Ø"/>
            </a:pPr>
            <a:endParaRPr lang="es-ES" sz="2000" b="1" dirty="0">
              <a:solidFill>
                <a:srgbClr val="7030A0"/>
              </a:solidFill>
              <a:latin typeface="Calibri" pitchFamily="34" charset="0"/>
            </a:endParaRPr>
          </a:p>
          <a:p>
            <a:pPr marL="800100" lvl="1" indent="-342900" algn="just">
              <a:buFont typeface="Wingdings" pitchFamily="2" charset="2"/>
              <a:buChar char="Ø"/>
            </a:pPr>
            <a:r>
              <a:rPr lang="es-ES" sz="2000" b="1" dirty="0">
                <a:solidFill>
                  <a:srgbClr val="7030A0"/>
                </a:solidFill>
                <a:latin typeface="Calibri" pitchFamily="34" charset="0"/>
              </a:rPr>
              <a:t>Discrimina las fallas temporales de las permanentes</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Estudios de sistemas de distribución aérea en todo el mundo han establecido que hasta el 95% de todos los corto-circuitos o fallas son de naturaleza temporal, con una duración de unos cuantos ciclos. Las causas típicas de estas fallas temporales son:</a:t>
            </a:r>
          </a:p>
          <a:p>
            <a:pPr indent="-342900" algn="just"/>
            <a:endParaRPr lang="es-ES" sz="2000" b="1" dirty="0">
              <a:latin typeface="Calibri" pitchFamily="34" charset="0"/>
            </a:endParaRPr>
          </a:p>
          <a:p>
            <a:pPr marL="800100" lvl="1" indent="-342900" algn="just">
              <a:buFont typeface="Wingdings" pitchFamily="2" charset="2"/>
              <a:buChar char="ü"/>
            </a:pPr>
            <a:r>
              <a:rPr lang="es-ES" sz="2000" b="1" dirty="0">
                <a:solidFill>
                  <a:srgbClr val="7030A0"/>
                </a:solidFill>
                <a:latin typeface="Calibri" pitchFamily="34" charset="0"/>
              </a:rPr>
              <a:t>Conductores barridos que se tocan por el viento</a:t>
            </a:r>
          </a:p>
          <a:p>
            <a:pPr marL="800100" lvl="1" indent="-342900" algn="just">
              <a:buFont typeface="Wingdings" pitchFamily="2" charset="2"/>
              <a:buChar char="ü"/>
            </a:pPr>
            <a:r>
              <a:rPr lang="es-ES" sz="2000" b="1" dirty="0">
                <a:solidFill>
                  <a:srgbClr val="7030A0"/>
                </a:solidFill>
                <a:latin typeface="Calibri" pitchFamily="34" charset="0"/>
              </a:rPr>
              <a:t>Descargas atmosféricas sobre el aislamiento</a:t>
            </a:r>
          </a:p>
          <a:p>
            <a:pPr marL="800100" lvl="1" indent="-342900" algn="just">
              <a:buFont typeface="Wingdings" pitchFamily="2" charset="2"/>
              <a:buChar char="ü"/>
            </a:pPr>
            <a:r>
              <a:rPr lang="es-ES" sz="2000" b="1" dirty="0">
                <a:solidFill>
                  <a:srgbClr val="7030A0"/>
                </a:solidFill>
                <a:latin typeface="Calibri" pitchFamily="34" charset="0"/>
              </a:rPr>
              <a:t>Aves, reptiles o animales pequeños que contactan entre una línea energizada y una parte conectada a tierra</a:t>
            </a:r>
          </a:p>
          <a:p>
            <a:pPr marL="800100" lvl="1" indent="-342900" algn="just">
              <a:buFont typeface="Wingdings" pitchFamily="2" charset="2"/>
              <a:buChar char="ü"/>
            </a:pPr>
            <a:r>
              <a:rPr lang="es-ES" sz="2000" b="1" dirty="0">
                <a:solidFill>
                  <a:srgbClr val="7030A0"/>
                </a:solidFill>
                <a:latin typeface="Calibri" pitchFamily="34" charset="0"/>
              </a:rPr>
              <a:t>Ramas de árboles que tocan o son barridas por el viento sobre las líneas energizadas.</a:t>
            </a:r>
          </a:p>
          <a:p>
            <a:pPr marL="800100" lvl="1" indent="-342900" algn="just">
              <a:buFont typeface="Wingdings" pitchFamily="2" charset="2"/>
              <a:buChar char="ü"/>
            </a:pPr>
            <a:r>
              <a:rPr lang="es-ES" sz="2000" b="1" dirty="0">
                <a:solidFill>
                  <a:srgbClr val="7030A0"/>
                </a:solidFill>
                <a:latin typeface="Calibri" pitchFamily="34" charset="0"/>
              </a:rPr>
              <a:t>Sobrecorrientes por </a:t>
            </a:r>
            <a:r>
              <a:rPr lang="es-ES" sz="2000" b="1" dirty="0" smtClean="0">
                <a:solidFill>
                  <a:srgbClr val="7030A0"/>
                </a:solidFill>
                <a:latin typeface="Calibri" pitchFamily="34" charset="0"/>
              </a:rPr>
              <a:t>re - energización </a:t>
            </a:r>
            <a:r>
              <a:rPr lang="es-ES" sz="2000" b="1" dirty="0">
                <a:solidFill>
                  <a:srgbClr val="7030A0"/>
                </a:solidFill>
                <a:latin typeface="Calibri" pitchFamily="34" charset="0"/>
              </a:rPr>
              <a:t>de cargas</a:t>
            </a:r>
          </a:p>
          <a:p>
            <a:pPr indent="-342900" algn="just">
              <a:buFont typeface="Wingdings" pitchFamily="2" charset="2"/>
              <a:buChar char="ü"/>
            </a:pPr>
            <a:endParaRPr lang="es-ES" sz="2000" b="1" dirty="0">
              <a:latin typeface="Calibri" pitchFamily="34" charset="0"/>
            </a:endParaRPr>
          </a:p>
          <a:p>
            <a:pPr indent="-342900" algn="just">
              <a:buFont typeface="Wingdings" pitchFamily="2" charset="2"/>
              <a:buNone/>
            </a:pPr>
            <a:r>
              <a:rPr lang="es-ES" sz="2000" b="1" dirty="0">
                <a:latin typeface="Calibri" pitchFamily="34" charset="0"/>
              </a:rPr>
              <a:t>	Sobre la base de estas estadísticas y observaciones puede reconocerse fácilmente la necesidad de disponer de un equipo con la función de "apertura y recierre automático".</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La tabla siguiente muestra una estadística real de fallas para un período de un año en un sistema típico de distribución protegido por restaurador:</a:t>
            </a: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r>
              <a:rPr lang="es-ES" sz="2000" b="1" dirty="0">
                <a:latin typeface="Calibri" pitchFamily="34" charset="0"/>
              </a:rPr>
              <a:t>	Por lo anterior, </a:t>
            </a:r>
            <a:r>
              <a:rPr lang="es-ES" sz="2000" b="1" dirty="0">
                <a:latin typeface="Calibri" pitchFamily="34" charset="0"/>
              </a:rPr>
              <a:t>eI</a:t>
            </a:r>
            <a:r>
              <a:rPr lang="es-ES" sz="2000" b="1" dirty="0">
                <a:latin typeface="Calibri" pitchFamily="34" charset="0"/>
              </a:rPr>
              <a:t> restaurador automático de circuito ha demostrado ser el dispositivo ideal para eliminar virtualmente, cortes de energía prolongados en los sistemas de distribución, debido a fallas temporales o condiciones de sobrecarga transitorias.</a:t>
            </a:r>
          </a:p>
        </p:txBody>
      </p:sp>
      <p:pic>
        <p:nvPicPr>
          <p:cNvPr id="69637" name="Picture 5"/>
          <p:cNvPicPr>
            <a:picLocks noChangeAspect="1" noChangeArrowheads="1"/>
          </p:cNvPicPr>
          <p:nvPr/>
        </p:nvPicPr>
        <p:blipFill>
          <a:blip r:embed="rId3" cstate="print"/>
          <a:srcRect/>
          <a:stretch>
            <a:fillRect/>
          </a:stretch>
        </p:blipFill>
        <p:spPr bwMode="auto">
          <a:xfrm>
            <a:off x="1374775" y="2386013"/>
            <a:ext cx="6376988" cy="2130425"/>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70663" name="Picture 7"/>
          <p:cNvPicPr>
            <a:picLocks noChangeAspect="1" noChangeArrowheads="1"/>
          </p:cNvPicPr>
          <p:nvPr/>
        </p:nvPicPr>
        <p:blipFill>
          <a:blip r:embed="rId3" cstate="print"/>
          <a:srcRect/>
          <a:stretch>
            <a:fillRect/>
          </a:stretch>
        </p:blipFill>
        <p:spPr bwMode="auto">
          <a:xfrm>
            <a:off x="265113" y="1655763"/>
            <a:ext cx="3992562" cy="3194050"/>
          </a:xfrm>
          <a:prstGeom prst="rect">
            <a:avLst/>
          </a:prstGeom>
          <a:noFill/>
          <a:ln w="38100" algn="ctr">
            <a:solidFill>
              <a:srgbClr val="948A54"/>
            </a:solidFill>
            <a:miter lim="800000"/>
            <a:headEnd/>
            <a:tailEnd/>
          </a:ln>
          <a:effectLst/>
        </p:spPr>
      </p:pic>
      <p:pic>
        <p:nvPicPr>
          <p:cNvPr id="70664" name="Picture 8"/>
          <p:cNvPicPr>
            <a:picLocks noChangeAspect="1" noChangeArrowheads="1"/>
          </p:cNvPicPr>
          <p:nvPr/>
        </p:nvPicPr>
        <p:blipFill>
          <a:blip r:embed="rId4" cstate="print"/>
          <a:srcRect/>
          <a:stretch>
            <a:fillRect/>
          </a:stretch>
        </p:blipFill>
        <p:spPr bwMode="auto">
          <a:xfrm>
            <a:off x="4627563" y="1641475"/>
            <a:ext cx="4276725" cy="3200400"/>
          </a:xfrm>
          <a:prstGeom prst="rect">
            <a:avLst/>
          </a:prstGeom>
          <a:noFill/>
          <a:ln w="38100" algn="ctr">
            <a:solidFill>
              <a:srgbClr val="948A54"/>
            </a:solidFill>
            <a:miter lim="800000"/>
            <a:headEnd/>
            <a:tailEnd/>
          </a:ln>
          <a:effectLst/>
        </p:spPr>
      </p:pic>
      <p:sp>
        <p:nvSpPr>
          <p:cNvPr id="70665" name="Rectangle 9"/>
          <p:cNvSpPr>
            <a:spLocks noChangeArrowheads="1"/>
          </p:cNvSpPr>
          <p:nvPr/>
        </p:nvSpPr>
        <p:spPr bwMode="auto">
          <a:xfrm>
            <a:off x="346075" y="4945063"/>
            <a:ext cx="8461375" cy="701675"/>
          </a:xfrm>
          <a:prstGeom prst="rect">
            <a:avLst/>
          </a:prstGeom>
          <a:noFill/>
          <a:ln w="38100" algn="ctr">
            <a:noFill/>
            <a:miter lim="800000"/>
            <a:headEnd/>
            <a:tailEnd/>
          </a:ln>
          <a:effectLst/>
        </p:spPr>
        <p:txBody>
          <a:bodyPr anchor="ctr">
            <a:spAutoFit/>
          </a:bodyPr>
          <a:lstStyle/>
          <a:p>
            <a:pPr algn="ctr"/>
            <a:r>
              <a:rPr lang="es-ES" sz="2000" b="1" dirty="0">
                <a:solidFill>
                  <a:srgbClr val="7030A0"/>
                </a:solidFill>
                <a:latin typeface="Calibri" pitchFamily="34" charset="0"/>
              </a:rPr>
              <a:t>RESTAURADOR TRIFASICO 		PARTES COMPONENTES DE </a:t>
            </a:r>
          </a:p>
          <a:p>
            <a:pPr algn="ctr"/>
            <a:r>
              <a:rPr lang="es-ES" sz="2000" b="1" dirty="0">
                <a:solidFill>
                  <a:srgbClr val="7030A0"/>
                </a:solidFill>
                <a:latin typeface="Calibri" pitchFamily="34" charset="0"/>
              </a:rPr>
              <a:t>					UN RESTAURADOR MONOFASICO </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CARACTERÍSTICAS DE TIEMPO-CORRIENTE Y SECUENCIA DE OPERACIÓN</a:t>
            </a:r>
          </a:p>
          <a:p>
            <a:pPr indent="-342900" algn="just"/>
            <a:endParaRPr lang="es-ES" sz="2000" b="1" dirty="0">
              <a:latin typeface="Calibri" pitchFamily="34" charset="0"/>
            </a:endParaRPr>
          </a:p>
          <a:p>
            <a:pPr indent="-342900" algn="just"/>
            <a:r>
              <a:rPr lang="es-ES" sz="2000" b="1" dirty="0">
                <a:latin typeface="Calibri" pitchFamily="34" charset="0"/>
              </a:rPr>
              <a:t>	Los restauradores cuentan con curvas características de tiempo-corriente del tipo definido e inverso.</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La curva característica definida, </a:t>
            </a:r>
            <a:r>
              <a:rPr lang="es-ES" sz="2000" b="1" dirty="0">
                <a:latin typeface="Calibri" pitchFamily="34" charset="0"/>
              </a:rPr>
              <a:t>significa que el tiempo de operación es independiente a la magnitud de la corriente de falla, es decir que para cualquier nivel de falla opera en el tiempo seleccionado.</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Para la curva característica inversa, </a:t>
            </a:r>
            <a:r>
              <a:rPr lang="es-ES" sz="2000" b="1" dirty="0">
                <a:latin typeface="Calibri" pitchFamily="34" charset="0"/>
              </a:rPr>
              <a:t>el tiempo de eliminación varia dependiendo de la magnitud de la corriente de falla, y puede haber distintas demoras, por ejemplo la curva "C" tiene mas demora que la curva "B".</a:t>
            </a:r>
          </a:p>
          <a:p>
            <a:pPr indent="-342900" algn="just"/>
            <a:endParaRPr lang="es-ES" sz="2000" b="1" dirty="0">
              <a:latin typeface="Calibri" pitchFamily="34" charset="0"/>
            </a:endParaRPr>
          </a:p>
          <a:p>
            <a:pPr indent="-342900" algn="just"/>
            <a:r>
              <a:rPr lang="es-ES" sz="2000" b="1" dirty="0">
                <a:latin typeface="Calibri" pitchFamily="34" charset="0"/>
              </a:rPr>
              <a:t>	Las curvas empleadas normalmente en los restauradores son las siguientes:</a:t>
            </a:r>
          </a:p>
          <a:p>
            <a:pPr indent="-342900" algn="just"/>
            <a:r>
              <a:rPr lang="es-ES" sz="2000" b="1" dirty="0">
                <a:latin typeface="Calibri" pitchFamily="34" charset="0"/>
              </a:rPr>
              <a:t>		</a:t>
            </a:r>
            <a:r>
              <a:rPr lang="es-ES" sz="2000" b="1" dirty="0">
                <a:solidFill>
                  <a:srgbClr val="7030A0"/>
                </a:solidFill>
                <a:latin typeface="Calibri" pitchFamily="34" charset="0"/>
              </a:rPr>
              <a:t>Curva A	-</a:t>
            </a:r>
            <a:r>
              <a:rPr lang="es-ES" sz="2000" b="1" dirty="0">
                <a:latin typeface="Calibri" pitchFamily="34" charset="0"/>
              </a:rPr>
              <a:t>	Curva rápida</a:t>
            </a:r>
          </a:p>
          <a:p>
            <a:pPr indent="-342900" algn="just"/>
            <a:r>
              <a:rPr lang="es-ES" sz="2000" b="1" dirty="0">
                <a:latin typeface="Calibri" pitchFamily="34" charset="0"/>
              </a:rPr>
              <a:t>		</a:t>
            </a:r>
            <a:r>
              <a:rPr lang="es-ES" sz="2000" b="1" dirty="0">
                <a:solidFill>
                  <a:srgbClr val="7030A0"/>
                </a:solidFill>
                <a:latin typeface="Calibri" pitchFamily="34" charset="0"/>
              </a:rPr>
              <a:t>Curva B	-</a:t>
            </a:r>
            <a:r>
              <a:rPr lang="es-ES" sz="2000" b="1" dirty="0">
                <a:latin typeface="Calibri" pitchFamily="34" charset="0"/>
              </a:rPr>
              <a:t>	Curva lenta</a:t>
            </a:r>
          </a:p>
          <a:p>
            <a:pPr indent="-342900" algn="just"/>
            <a:r>
              <a:rPr lang="es-ES" sz="2000" b="1" dirty="0">
                <a:latin typeface="Calibri" pitchFamily="34" charset="0"/>
              </a:rPr>
              <a:t>		</a:t>
            </a:r>
            <a:r>
              <a:rPr lang="es-ES" sz="2000" b="1" dirty="0">
                <a:solidFill>
                  <a:srgbClr val="7030A0"/>
                </a:solidFill>
                <a:latin typeface="Calibri" pitchFamily="34" charset="0"/>
              </a:rPr>
              <a:t>Curva C	-</a:t>
            </a:r>
            <a:r>
              <a:rPr lang="es-ES" sz="2000" b="1" dirty="0">
                <a:latin typeface="Calibri" pitchFamily="34" charset="0"/>
              </a:rPr>
              <a:t>	Curva muy lenta</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Con respecto a la secuencia de operación el restaurador puede ajustarse para abrir 2, 3, o 4 veces antes de la apertura definitiva.</a:t>
            </a:r>
          </a:p>
          <a:p>
            <a:pPr indent="-342900" algn="just"/>
            <a:endParaRPr lang="es-ES" sz="2000" b="1" dirty="0">
              <a:latin typeface="Calibri" pitchFamily="34" charset="0"/>
            </a:endParaRPr>
          </a:p>
          <a:p>
            <a:pPr indent="-342900" algn="just"/>
            <a:r>
              <a:rPr lang="es-ES" sz="2000" b="1" dirty="0">
                <a:latin typeface="Calibri" pitchFamily="34" charset="0"/>
              </a:rPr>
              <a:t>	Además el restaurador puede modificarse para proveer todas las operaciones rápidas, todas las operaciones demoradas o cualquier combinación de operaciones rápidas seguidas por demoradas.</a:t>
            </a:r>
          </a:p>
          <a:p>
            <a:pPr indent="-342900" algn="just"/>
            <a:endParaRPr lang="es-ES" sz="2000" b="1" dirty="0">
              <a:latin typeface="Calibri" pitchFamily="34" charset="0"/>
            </a:endParaRPr>
          </a:p>
          <a:p>
            <a:pPr indent="-342900" algn="just"/>
            <a:r>
              <a:rPr lang="es-ES" sz="2000" b="1" dirty="0">
                <a:latin typeface="Calibri" pitchFamily="34" charset="0"/>
              </a:rPr>
              <a:t>	Sin embargo en todos los casos de operaciones rápidas, si las hay, ocurren primero seguidas de las demoradas, hasta llegar a la cantidad seleccionada de operaciones para la apertura definitiva.</a:t>
            </a:r>
          </a:p>
          <a:p>
            <a:pPr indent="-342900" algn="just"/>
            <a:endParaRPr lang="es-ES" sz="2000" b="1" dirty="0">
              <a:latin typeface="Calibri" pitchFamily="34" charset="0"/>
            </a:endParaRPr>
          </a:p>
          <a:p>
            <a:pPr indent="-342900" algn="just"/>
            <a:r>
              <a:rPr lang="es-ES" sz="2000" b="1" dirty="0">
                <a:latin typeface="Calibri" pitchFamily="34" charset="0"/>
              </a:rPr>
              <a:t>	Por ejemplo para una secuencia 2A-2B, significa que el restaurador efectuara 2 operaciones rápidas con su curva "A" y dos operaciones lentas con su curva "B" y luego queda abierto.</a:t>
            </a:r>
          </a:p>
          <a:p>
            <a:pPr indent="-342900" algn="just"/>
            <a:endParaRPr lang="es-ES" sz="2000" b="1" dirty="0">
              <a:latin typeface="Calibri" pitchFamily="34" charset="0"/>
            </a:endParaRPr>
          </a:p>
          <a:p>
            <a:pPr indent="-342900" algn="just"/>
            <a:r>
              <a:rPr lang="es-ES" sz="2000" b="1" dirty="0">
                <a:latin typeface="Calibri" pitchFamily="34" charset="0"/>
              </a:rPr>
              <a:t>	De la misma manera se pueden seleccionar 1A-3B, 3A-1B, OA-4B, según la conveniencia para coordinar con otros dispositivos de protección de la red.</a:t>
            </a: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73732" name="Picture 4"/>
          <p:cNvPicPr>
            <a:picLocks noChangeAspect="1" noChangeArrowheads="1"/>
          </p:cNvPicPr>
          <p:nvPr/>
        </p:nvPicPr>
        <p:blipFill>
          <a:blip r:embed="rId3" cstate="print"/>
          <a:srcRect/>
          <a:stretch>
            <a:fillRect/>
          </a:stretch>
        </p:blipFill>
        <p:spPr bwMode="auto">
          <a:xfrm>
            <a:off x="860425" y="1027113"/>
            <a:ext cx="4011613" cy="5478462"/>
          </a:xfrm>
          <a:prstGeom prst="rect">
            <a:avLst/>
          </a:prstGeom>
          <a:noFill/>
          <a:ln w="38100" algn="ctr">
            <a:solidFill>
              <a:srgbClr val="948A54"/>
            </a:solidFill>
            <a:miter lim="800000"/>
            <a:headEnd/>
            <a:tailEnd/>
          </a:ln>
          <a:effectLst/>
        </p:spPr>
      </p:pic>
      <p:sp>
        <p:nvSpPr>
          <p:cNvPr id="73733" name="Rectangle 5"/>
          <p:cNvSpPr>
            <a:spLocks noChangeArrowheads="1"/>
          </p:cNvSpPr>
          <p:nvPr/>
        </p:nvSpPr>
        <p:spPr bwMode="auto">
          <a:xfrm>
            <a:off x="5438775" y="2468563"/>
            <a:ext cx="3170238" cy="1920875"/>
          </a:xfrm>
          <a:prstGeom prst="rect">
            <a:avLst/>
          </a:prstGeom>
          <a:noFill/>
          <a:ln w="38100" algn="ctr">
            <a:noFill/>
            <a:miter lim="800000"/>
            <a:headEnd/>
            <a:tailEnd/>
          </a:ln>
          <a:effectLst/>
        </p:spPr>
        <p:txBody>
          <a:bodyPr anchor="ctr">
            <a:spAutoFit/>
          </a:bodyPr>
          <a:lstStyle/>
          <a:p>
            <a:pPr algn="just" eaLnBrk="0" hangingPunct="0"/>
            <a:r>
              <a:rPr lang="es-ES" sz="2000" b="1" dirty="0">
                <a:solidFill>
                  <a:srgbClr val="7030A0"/>
                </a:solidFill>
                <a:latin typeface="Calibri" pitchFamily="34" charset="0"/>
              </a:rPr>
              <a:t>GRAFICA TIPICA DE TIEMPO-CORRIENTE PARA RESTAURADOR DE 100 AMPERES EN LA CUAL SE MUESTRAN LAS CURVAS “A”, “B” Y “C”.</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54113"/>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TIPOS DE RESTAURADORES</a:t>
            </a:r>
          </a:p>
          <a:p>
            <a:pPr indent="-342900" algn="just"/>
            <a:endParaRPr lang="es-ES" sz="2000" b="1" dirty="0">
              <a:latin typeface="Calibri" pitchFamily="34" charset="0"/>
            </a:endParaRPr>
          </a:p>
          <a:p>
            <a:pPr indent="-342900" algn="just"/>
            <a:r>
              <a:rPr lang="es-ES" sz="2000" b="1" dirty="0">
                <a:latin typeface="Calibri" pitchFamily="34" charset="0"/>
              </a:rPr>
              <a:t>	Los restauradores automáticos de distribución pueden clasificarse de la siguiente manera:</a:t>
            </a:r>
          </a:p>
          <a:p>
            <a:pPr indent="-342900" algn="just"/>
            <a:endParaRPr lang="es-ES" sz="2000" b="1" dirty="0">
              <a:latin typeface="Calibri" pitchFamily="34" charset="0"/>
            </a:endParaRPr>
          </a:p>
          <a:p>
            <a:pPr indent="-342900" algn="just"/>
            <a:r>
              <a:rPr lang="es-ES" sz="2000" b="1" dirty="0">
                <a:latin typeface="Calibri" pitchFamily="34" charset="0"/>
              </a:rPr>
              <a:t>	Por el numero de fases : </a:t>
            </a:r>
            <a:r>
              <a:rPr lang="es-ES" sz="2000" b="1" dirty="0">
                <a:solidFill>
                  <a:srgbClr val="7030A0"/>
                </a:solidFill>
                <a:latin typeface="Calibri" pitchFamily="34" charset="0"/>
              </a:rPr>
              <a:t>Trifásicos y Monofásicos</a:t>
            </a:r>
          </a:p>
          <a:p>
            <a:pPr indent="-342900" algn="just"/>
            <a:r>
              <a:rPr lang="es-ES" sz="2000" b="1" dirty="0">
                <a:latin typeface="Calibri" pitchFamily="34" charset="0"/>
              </a:rPr>
              <a:t>	Por el medio de interrupción: </a:t>
            </a:r>
            <a:r>
              <a:rPr lang="es-ES" sz="2000" b="1" dirty="0">
                <a:solidFill>
                  <a:srgbClr val="7030A0"/>
                </a:solidFill>
                <a:latin typeface="Calibri" pitchFamily="34" charset="0"/>
              </a:rPr>
              <a:t>Aceite, Vacío y SF6</a:t>
            </a:r>
          </a:p>
          <a:p>
            <a:pPr indent="-342900" algn="just"/>
            <a:r>
              <a:rPr lang="es-ES" sz="2000" b="1" dirty="0">
                <a:latin typeface="Calibri" pitchFamily="34" charset="0"/>
              </a:rPr>
              <a:t>	Por el medio aislante: </a:t>
            </a:r>
            <a:r>
              <a:rPr lang="es-ES" sz="2000" b="1" dirty="0">
                <a:solidFill>
                  <a:srgbClr val="7030A0"/>
                </a:solidFill>
                <a:latin typeface="Calibri" pitchFamily="34" charset="0"/>
              </a:rPr>
              <a:t>Aceite y SF6</a:t>
            </a:r>
          </a:p>
          <a:p>
            <a:pPr indent="-342900" algn="just"/>
            <a:r>
              <a:rPr lang="es-ES" sz="2000" b="1" dirty="0">
                <a:latin typeface="Calibri" pitchFamily="34" charset="0"/>
              </a:rPr>
              <a:t>	Por el tipo de control: </a:t>
            </a:r>
            <a:r>
              <a:rPr lang="es-ES" sz="2000" b="1" dirty="0">
                <a:solidFill>
                  <a:srgbClr val="7030A0"/>
                </a:solidFill>
                <a:latin typeface="Calibri" pitchFamily="34" charset="0"/>
              </a:rPr>
              <a:t>Mecánico, hidráulico, electrónico y microprocesado</a:t>
            </a:r>
          </a:p>
          <a:p>
            <a:pPr indent="-342900" algn="just"/>
            <a:endParaRPr lang="es-ES" sz="2000" b="1" dirty="0">
              <a:latin typeface="Calibri" pitchFamily="34" charset="0"/>
            </a:endParaRPr>
          </a:p>
          <a:p>
            <a:pPr indent="-342900" algn="just"/>
            <a:r>
              <a:rPr lang="es-ES" sz="2000" b="1" dirty="0">
                <a:latin typeface="Calibri" pitchFamily="34" charset="0"/>
              </a:rPr>
              <a:t>	Existen varios tipos de restauradores que combinan los diferentes medios de aislamiento, medios de interrupción de corriente y funciones de control.</a:t>
            </a:r>
          </a:p>
          <a:p>
            <a:pPr indent="-342900" algn="just"/>
            <a:endParaRPr lang="es-ES" sz="2000" b="1" dirty="0">
              <a:latin typeface="Calibri" pitchFamily="34" charset="0"/>
            </a:endParaRPr>
          </a:p>
          <a:p>
            <a:pPr indent="-342900" algn="just"/>
            <a:r>
              <a:rPr lang="es-ES" sz="2000" b="1" dirty="0">
                <a:latin typeface="Calibri" pitchFamily="34" charset="0"/>
              </a:rPr>
              <a:t>	Ejemplo: </a:t>
            </a:r>
            <a:r>
              <a:rPr lang="es-ES" sz="2000" b="1" dirty="0">
                <a:solidFill>
                  <a:srgbClr val="7030A0"/>
                </a:solidFill>
                <a:latin typeface="Calibri" pitchFamily="34" charset="0"/>
              </a:rPr>
              <a:t>McGrawEdison, Cooper, Arteche, Whipp&amp;Bourne, Nulec, Noja, etc. Los cuales pueden tener control hidráulico, electrónico y/o microprocesado.</a:t>
            </a: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solidFill>
                  <a:srgbClr val="00B050"/>
                </a:solidFill>
                <a:effectLst>
                  <a:outerShdw blurRad="38100" dist="38100" dir="2700000" algn="tl">
                    <a:srgbClr val="C0C0C0"/>
                  </a:outerShdw>
                </a:effectLst>
                <a:latin typeface="Lucida Sans" pitchFamily="34" charset="0"/>
              </a:rPr>
              <a:t>	</a:t>
            </a:r>
            <a:r>
              <a:rPr lang="es-ES" sz="2000" b="1" dirty="0">
                <a:solidFill>
                  <a:srgbClr val="FF0000"/>
                </a:solidFill>
                <a:effectLst>
                  <a:outerShdw blurRad="38100" dist="38100" dir="2700000" algn="tl">
                    <a:srgbClr val="C0C0C0"/>
                  </a:outerShdw>
                </a:effectLst>
                <a:latin typeface="Lucida Sans" pitchFamily="34" charset="0"/>
              </a:rPr>
              <a:t>SECCIONALIZADORES</a:t>
            </a:r>
          </a:p>
          <a:p>
            <a:pPr indent="-342900" algn="just"/>
            <a:endParaRPr lang="es-ES" sz="1600" b="1" dirty="0">
              <a:solidFill>
                <a:srgbClr val="00B050"/>
              </a:solidFill>
              <a:effectLst>
                <a:outerShdw blurRad="38100" dist="38100" dir="2700000" algn="tl">
                  <a:srgbClr val="C0C0C0"/>
                </a:outerShdw>
              </a:effectLst>
              <a:latin typeface="Lucida Sans" pitchFamily="34" charset="0"/>
            </a:endParaRPr>
          </a:p>
          <a:p>
            <a:pPr indent="-342900" algn="just"/>
            <a:r>
              <a:rPr lang="es-ES" sz="2000" b="1" dirty="0">
                <a:latin typeface="Calibri" pitchFamily="34" charset="0"/>
              </a:rPr>
              <a:t>	Aunque en estricto rigor un seccionalizador no es un dispositivo de protección, dadas sus muy especiales características operativas, lo hacen ser una excelente alternativa para resolver varios problemas que con referencia a la selectividad de un sistema de protecciones, frecuentemente llegan a presentarse durante el desarrollo de un estudio de coordinación de protecciones. Al carecer de una característica de operación </a:t>
            </a:r>
            <a:r>
              <a:rPr lang="es-ES" sz="2000" b="1" dirty="0" smtClean="0">
                <a:latin typeface="Calibri" pitchFamily="34" charset="0"/>
              </a:rPr>
              <a:t>tiempo ­ corriente</a:t>
            </a:r>
            <a:r>
              <a:rPr lang="es-ES" sz="2000" b="1" dirty="0">
                <a:latin typeface="Calibri" pitchFamily="34" charset="0"/>
              </a:rPr>
              <a:t>, como el resto de los dispositivos de protección, el seccionalizador simplifica un estudio de coordinación de protecciones, ofreciendo amplias posibilidades de aplicación con reducidas limitaciones.</a:t>
            </a:r>
          </a:p>
          <a:p>
            <a:pPr indent="-342900" algn="just"/>
            <a:endParaRPr lang="es-ES" sz="1600" b="1" dirty="0">
              <a:latin typeface="Calibri" pitchFamily="34" charset="0"/>
            </a:endParaRPr>
          </a:p>
          <a:p>
            <a:pPr indent="-342900" algn="just"/>
            <a:r>
              <a:rPr lang="es-ES" sz="2000" b="1" dirty="0">
                <a:latin typeface="Calibri" pitchFamily="34" charset="0"/>
              </a:rPr>
              <a:t>	El seccionalizador automático es un dispositivo de características similares a las del restaurador, es decir, a través de un control hidráulico y bobinas de serie o electrónico sensibles a las corrientes de falla, secciona bajo condiciones pre-establecidas el tramo de línea fallado. Generalmente los seccionalizadores son usados en serie con restauradores o interruptores de circuito con recierre, para proveer puntos de seccionalización automática. </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Por la forma de control, los seccionalizadores pueden ser del tipo bobina serie (hidráulicos ó secos) y electrónicos.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Los del tipo seco son monofásicos, </a:t>
            </a:r>
            <a:r>
              <a:rPr lang="es-ES" sz="2000" b="1" dirty="0">
                <a:latin typeface="Calibri" pitchFamily="34" charset="0"/>
              </a:rPr>
              <a:t>y pueden tener capacidades en 14.4 KV hasta de 140 amperes.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Los de control hidráulico pueden ser monofásicos o trifásicos. </a:t>
            </a:r>
            <a:r>
              <a:rPr lang="es-ES" sz="2000" b="1" dirty="0">
                <a:latin typeface="Calibri" pitchFamily="34" charset="0"/>
              </a:rPr>
              <a:t>Para 14.4 KV llegan a fabricarse con capacidades hasta de 200 amperes.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En los seccionalizadores tipo electrónico, </a:t>
            </a:r>
            <a:r>
              <a:rPr lang="es-ES" sz="2000" b="1" dirty="0">
                <a:latin typeface="Calibri" pitchFamily="34" charset="0"/>
              </a:rPr>
              <a:t>la corriente que fluye por el mecanismo de operación es transmitida por los transformadores de corriente tipo dona; existiendo modelos monofásicos y trifásicos.</a:t>
            </a:r>
          </a:p>
          <a:p>
            <a:pPr indent="-342900" algn="just"/>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El seccionalizador, opera cuando se han completado un número de "conteos" pre­establecidos. Para que un "conteo" sea realizado, es necesario cumplir con dos condiciones: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1.- Circulación previa de una sobrecorriente igual o mayor a la corriente mínima de operación o conteo.</a:t>
            </a:r>
          </a:p>
          <a:p>
            <a:pPr indent="-342900" algn="just"/>
            <a:endParaRPr lang="es-ES" sz="2000" b="1" dirty="0">
              <a:solidFill>
                <a:srgbClr val="7030A0"/>
              </a:solidFill>
              <a:latin typeface="Calibri" pitchFamily="34" charset="0"/>
            </a:endParaRPr>
          </a:p>
          <a:p>
            <a:pPr indent="-342900" algn="just"/>
            <a:r>
              <a:rPr lang="es-ES" sz="2000" b="1" dirty="0">
                <a:solidFill>
                  <a:srgbClr val="7030A0"/>
                </a:solidFill>
                <a:latin typeface="Calibri" pitchFamily="34" charset="0"/>
              </a:rPr>
              <a:t>	2.- Que dicha sobrecorriente haya sido interrumpida.</a:t>
            </a:r>
          </a:p>
          <a:p>
            <a:pPr indent="-342900" algn="just"/>
            <a:endParaRPr lang="es-ES" sz="2000" b="1" dirty="0">
              <a:latin typeface="Calibri" pitchFamily="34" charset="0"/>
            </a:endParaRPr>
          </a:p>
          <a:p>
            <a:pPr indent="-342900" algn="just"/>
            <a:r>
              <a:rPr lang="es-ES" sz="2000" b="1" dirty="0">
                <a:latin typeface="Calibri" pitchFamily="34" charset="0"/>
              </a:rPr>
              <a:t>	Al cumplirse estas dos condiciones y completar sus conteos de ajuste, el seccionalizador abre sus contactos cuando la línea está </a:t>
            </a:r>
            <a:r>
              <a:rPr lang="es-ES" sz="2000" b="1" dirty="0" smtClean="0">
                <a:latin typeface="Calibri" pitchFamily="34" charset="0"/>
              </a:rPr>
              <a:t>des energizada.</a:t>
            </a:r>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79876" name="Picture 4"/>
          <p:cNvPicPr>
            <a:picLocks noChangeAspect="1" noChangeArrowheads="1"/>
          </p:cNvPicPr>
          <p:nvPr/>
        </p:nvPicPr>
        <p:blipFill>
          <a:blip r:embed="rId3" cstate="print"/>
          <a:srcRect/>
          <a:stretch>
            <a:fillRect/>
          </a:stretch>
        </p:blipFill>
        <p:spPr bwMode="auto">
          <a:xfrm>
            <a:off x="257175" y="1298575"/>
            <a:ext cx="3457575" cy="4238625"/>
          </a:xfrm>
          <a:prstGeom prst="rect">
            <a:avLst/>
          </a:prstGeom>
          <a:noFill/>
          <a:ln w="38100" algn="ctr">
            <a:solidFill>
              <a:srgbClr val="948A54"/>
            </a:solidFill>
            <a:miter lim="800000"/>
            <a:headEnd/>
            <a:tailEnd/>
          </a:ln>
          <a:effectLst/>
        </p:spPr>
      </p:pic>
      <p:pic>
        <p:nvPicPr>
          <p:cNvPr id="79877" name="Picture 5"/>
          <p:cNvPicPr>
            <a:picLocks noChangeAspect="1" noChangeArrowheads="1"/>
          </p:cNvPicPr>
          <p:nvPr/>
        </p:nvPicPr>
        <p:blipFill>
          <a:blip r:embed="rId4" cstate="print"/>
          <a:srcRect/>
          <a:stretch>
            <a:fillRect/>
          </a:stretch>
        </p:blipFill>
        <p:spPr bwMode="auto">
          <a:xfrm>
            <a:off x="4319588" y="1296988"/>
            <a:ext cx="4532312" cy="4211637"/>
          </a:xfrm>
          <a:prstGeom prst="rect">
            <a:avLst/>
          </a:prstGeom>
          <a:noFill/>
          <a:ln w="38100" algn="ctr">
            <a:solidFill>
              <a:srgbClr val="948A54"/>
            </a:solidFill>
            <a:miter lim="800000"/>
            <a:headEnd/>
            <a:tailEnd/>
          </a:ln>
          <a:effectLst/>
        </p:spPr>
      </p:pic>
      <p:sp>
        <p:nvSpPr>
          <p:cNvPr id="79878" name="Rectangle 6"/>
          <p:cNvSpPr>
            <a:spLocks noChangeArrowheads="1"/>
          </p:cNvSpPr>
          <p:nvPr/>
        </p:nvSpPr>
        <p:spPr bwMode="auto">
          <a:xfrm>
            <a:off x="246063" y="5732463"/>
            <a:ext cx="3444875" cy="701675"/>
          </a:xfrm>
          <a:prstGeom prst="rect">
            <a:avLst/>
          </a:prstGeom>
          <a:noFill/>
          <a:ln w="38100" algn="ctr">
            <a:noFill/>
            <a:miter lim="800000"/>
            <a:headEnd/>
            <a:tailEnd/>
          </a:ln>
          <a:effectLst/>
        </p:spPr>
        <p:txBody>
          <a:bodyPr anchor="ctr">
            <a:spAutoFit/>
          </a:bodyPr>
          <a:lstStyle/>
          <a:p>
            <a:pPr algn="ctr" eaLnBrk="0" hangingPunct="0"/>
            <a:r>
              <a:rPr lang="es-ES" sz="2000" b="1" dirty="0">
                <a:solidFill>
                  <a:srgbClr val="7030A0"/>
                </a:solidFill>
                <a:latin typeface="Calibri" pitchFamily="34" charset="0"/>
              </a:rPr>
              <a:t>SECCIONALlZADORES CON CONTROL HIDRÁULICO</a:t>
            </a:r>
          </a:p>
        </p:txBody>
      </p:sp>
      <p:sp>
        <p:nvSpPr>
          <p:cNvPr id="79879" name="Rectangle 7"/>
          <p:cNvSpPr>
            <a:spLocks noChangeArrowheads="1"/>
          </p:cNvSpPr>
          <p:nvPr/>
        </p:nvSpPr>
        <p:spPr bwMode="auto">
          <a:xfrm>
            <a:off x="4745038" y="5675313"/>
            <a:ext cx="3732212" cy="701675"/>
          </a:xfrm>
          <a:prstGeom prst="rect">
            <a:avLst/>
          </a:prstGeom>
          <a:noFill/>
          <a:ln w="38100" algn="ctr">
            <a:noFill/>
            <a:miter lim="800000"/>
            <a:headEnd/>
            <a:tailEnd/>
          </a:ln>
          <a:effectLst/>
        </p:spPr>
        <p:txBody>
          <a:bodyPr wrap="none" anchor="ctr">
            <a:spAutoFit/>
          </a:bodyPr>
          <a:lstStyle/>
          <a:p>
            <a:pPr algn="ctr"/>
            <a:r>
              <a:rPr lang="es-ES" sz="2000" b="1" dirty="0">
                <a:solidFill>
                  <a:srgbClr val="7030A0"/>
                </a:solidFill>
                <a:latin typeface="Calibri" pitchFamily="34" charset="0"/>
              </a:rPr>
              <a:t>SECCIONALlZADOR MONOFÁSICO</a:t>
            </a:r>
          </a:p>
          <a:p>
            <a:pPr algn="ctr"/>
            <a:r>
              <a:rPr lang="es-ES" sz="2000" b="1" dirty="0">
                <a:solidFill>
                  <a:srgbClr val="7030A0"/>
                </a:solidFill>
                <a:latin typeface="Calibri" pitchFamily="34" charset="0"/>
              </a:rPr>
              <a:t>TIPO ELECTRÓNICO</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20775"/>
            <a:ext cx="8715375" cy="5143500"/>
          </a:xfrm>
          <a:prstGeom prst="rect">
            <a:avLst/>
          </a:prstGeom>
          <a:noFill/>
          <a:ln w="28575" algn="ctr">
            <a:noFill/>
            <a:miter lim="800000"/>
            <a:headEnd/>
            <a:tailEnd/>
          </a:ln>
        </p:spPr>
        <p:txBody>
          <a:bodyPr anchor="ctr"/>
          <a:lstStyle/>
          <a:p>
            <a:pPr indent="-342900" algn="just"/>
            <a:r>
              <a:rPr lang="es-ES" sz="2000" b="1" dirty="0">
                <a:solidFill>
                  <a:srgbClr val="00B050"/>
                </a:solidFill>
                <a:effectLst>
                  <a:outerShdw blurRad="38100" dist="38100" dir="2700000" algn="tl">
                    <a:srgbClr val="C0C0C0"/>
                  </a:outerShdw>
                </a:effectLst>
                <a:latin typeface="Lucida Sans" pitchFamily="34" charset="0"/>
              </a:rPr>
              <a:t>	</a:t>
            </a:r>
            <a:r>
              <a:rPr lang="es-ES" sz="2000" b="1" dirty="0">
                <a:solidFill>
                  <a:srgbClr val="FF0000"/>
                </a:solidFill>
                <a:effectLst>
                  <a:outerShdw blurRad="38100" dist="38100" dir="2700000" algn="tl">
                    <a:srgbClr val="C0C0C0"/>
                  </a:outerShdw>
                </a:effectLst>
                <a:latin typeface="Lucida Sans" pitchFamily="34" charset="0"/>
              </a:rPr>
              <a:t>RELEVADORES</a:t>
            </a:r>
          </a:p>
          <a:p>
            <a:pPr indent="-342900" algn="just"/>
            <a:endParaRPr lang="es-ES" sz="1600" b="1" dirty="0">
              <a:latin typeface="Calibri" pitchFamily="34" charset="0"/>
            </a:endParaRPr>
          </a:p>
          <a:p>
            <a:pPr indent="-342900" algn="just"/>
            <a:r>
              <a:rPr lang="es-ES" sz="2000" b="1" dirty="0">
                <a:latin typeface="Calibri" pitchFamily="34" charset="0"/>
              </a:rPr>
              <a:t>	Los relevadores de protección son dispositivos que identifican condiciones anormales de operación del sistema. Estos son ajustados para operar bajo condiciones de falla, abriendo ó cerrando contactos propios o de sus auxiliares, para desconectar automáticamente los interruptores asociados al equipo fallado. Los relevadores proporcionan una indicación de su operación mediante banderas o señales luminosas.</a:t>
            </a: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endParaRPr lang="es-ES" sz="2000" b="1" dirty="0">
              <a:latin typeface="Calibri" pitchFamily="34" charset="0"/>
            </a:endParaRPr>
          </a:p>
        </p:txBody>
      </p:sp>
      <p:pic>
        <p:nvPicPr>
          <p:cNvPr id="80900" name="Picture 4"/>
          <p:cNvPicPr>
            <a:picLocks noChangeAspect="1" noChangeArrowheads="1"/>
          </p:cNvPicPr>
          <p:nvPr/>
        </p:nvPicPr>
        <p:blipFill>
          <a:blip r:embed="rId3" cstate="print"/>
          <a:srcRect/>
          <a:stretch>
            <a:fillRect/>
          </a:stretch>
        </p:blipFill>
        <p:spPr bwMode="auto">
          <a:xfrm>
            <a:off x="4705350" y="3417888"/>
            <a:ext cx="3438525" cy="2895600"/>
          </a:xfrm>
          <a:prstGeom prst="rect">
            <a:avLst/>
          </a:prstGeom>
          <a:noFill/>
          <a:ln w="38100" algn="ctr">
            <a:solidFill>
              <a:srgbClr val="948A54"/>
            </a:solidFill>
            <a:miter lim="800000"/>
            <a:headEnd/>
            <a:tailEnd/>
          </a:ln>
          <a:effectLst/>
        </p:spPr>
      </p:pic>
      <p:sp>
        <p:nvSpPr>
          <p:cNvPr id="80901" name="Rectangle 5"/>
          <p:cNvSpPr>
            <a:spLocks noChangeArrowheads="1"/>
          </p:cNvSpPr>
          <p:nvPr/>
        </p:nvSpPr>
        <p:spPr bwMode="auto">
          <a:xfrm>
            <a:off x="1720850" y="4143375"/>
            <a:ext cx="2581275" cy="1006475"/>
          </a:xfrm>
          <a:prstGeom prst="rect">
            <a:avLst/>
          </a:prstGeom>
          <a:noFill/>
          <a:ln w="38100" algn="ctr">
            <a:noFill/>
            <a:miter lim="800000"/>
            <a:headEnd/>
            <a:tailEnd/>
          </a:ln>
          <a:effectLst/>
        </p:spPr>
        <p:txBody>
          <a:bodyPr wrap="none" anchor="ctr">
            <a:spAutoFit/>
          </a:bodyPr>
          <a:lstStyle/>
          <a:p>
            <a:pPr algn="ctr"/>
            <a:r>
              <a:rPr lang="es-ES" sz="2000" b="1" dirty="0">
                <a:solidFill>
                  <a:srgbClr val="7030A0"/>
                </a:solidFill>
                <a:latin typeface="Calibri" pitchFamily="34" charset="0"/>
              </a:rPr>
              <a:t>ESQUEMA ELEMENTAL</a:t>
            </a:r>
          </a:p>
          <a:p>
            <a:pPr algn="ctr"/>
            <a:r>
              <a:rPr lang="es-ES" sz="2000" b="1" dirty="0">
                <a:solidFill>
                  <a:srgbClr val="7030A0"/>
                </a:solidFill>
                <a:latin typeface="Calibri" pitchFamily="34" charset="0"/>
              </a:rPr>
              <a:t>DE PROTECCION DE</a:t>
            </a:r>
          </a:p>
          <a:p>
            <a:pPr algn="ctr"/>
            <a:r>
              <a:rPr lang="es-ES" sz="2000" b="1" dirty="0">
                <a:solidFill>
                  <a:srgbClr val="7030A0"/>
                </a:solidFill>
                <a:latin typeface="Calibri" pitchFamily="34" charset="0"/>
              </a:rPr>
              <a:t>SOBRECORRIENTE</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TIPOS Y CARACTERíSTICAS DE OPERACIÓN DE RELEVADORES DE SOBRECORRIENTE</a:t>
            </a:r>
          </a:p>
          <a:p>
            <a:pPr indent="-342900" algn="just"/>
            <a:endParaRPr lang="es-ES" sz="2000" b="1" dirty="0">
              <a:latin typeface="Calibri" pitchFamily="34" charset="0"/>
            </a:endParaRPr>
          </a:p>
          <a:p>
            <a:pPr indent="-342900" algn="just"/>
            <a:endParaRPr lang="es-ES" sz="2000" b="1" dirty="0">
              <a:latin typeface="Calibri" pitchFamily="34" charset="0"/>
            </a:endParaRPr>
          </a:p>
          <a:p>
            <a:pPr indent="-342900" algn="just"/>
            <a:r>
              <a:rPr lang="es-ES" sz="2000" b="1" dirty="0">
                <a:latin typeface="Calibri" pitchFamily="34" charset="0"/>
              </a:rPr>
              <a:t>	Por sus características de construcción los relevadores de sobrecorriente se pueden clasificar como:</a:t>
            </a:r>
          </a:p>
          <a:p>
            <a:pPr marL="800100" lvl="1" indent="-342900" algn="just">
              <a:buFont typeface="Wingdings" pitchFamily="2" charset="2"/>
              <a:buChar char="ü"/>
            </a:pPr>
            <a:r>
              <a:rPr lang="es-ES" sz="2000" b="1" dirty="0">
                <a:solidFill>
                  <a:srgbClr val="7030A0"/>
                </a:solidFill>
                <a:latin typeface="Calibri" pitchFamily="34" charset="0"/>
              </a:rPr>
              <a:t>Relevadores electromecánicos</a:t>
            </a:r>
          </a:p>
          <a:p>
            <a:pPr marL="800100" lvl="1" indent="-342900" algn="just">
              <a:buFont typeface="Wingdings" pitchFamily="2" charset="2"/>
              <a:buChar char="ü"/>
            </a:pPr>
            <a:r>
              <a:rPr lang="es-ES" sz="2000" b="1" dirty="0">
                <a:solidFill>
                  <a:srgbClr val="7030A0"/>
                </a:solidFill>
                <a:latin typeface="Calibri" pitchFamily="34" charset="0"/>
              </a:rPr>
              <a:t>Relevadores estáticos</a:t>
            </a:r>
          </a:p>
          <a:p>
            <a:pPr marL="800100" lvl="1" indent="-342900" algn="just">
              <a:buFont typeface="Wingdings" pitchFamily="2" charset="2"/>
              <a:buChar char="ü"/>
            </a:pPr>
            <a:r>
              <a:rPr lang="es-ES" sz="2000" b="1" dirty="0">
                <a:solidFill>
                  <a:srgbClr val="7030A0"/>
                </a:solidFill>
                <a:latin typeface="Calibri" pitchFamily="34" charset="0"/>
              </a:rPr>
              <a:t>Relevadores digitales ó microprocesados</a:t>
            </a:r>
          </a:p>
          <a:p>
            <a:pPr indent="-342900" algn="just">
              <a:buFont typeface="Wingdings" pitchFamily="2" charset="2"/>
              <a:buChar char="ü"/>
            </a:pPr>
            <a:endParaRPr lang="es-ES" sz="2000" b="1" dirty="0">
              <a:solidFill>
                <a:srgbClr val="002060"/>
              </a:solidFill>
              <a:latin typeface="Calibri" pitchFamily="34" charset="0"/>
            </a:endParaRPr>
          </a:p>
          <a:p>
            <a:pPr indent="-342900" algn="just">
              <a:buFont typeface="Wingdings" pitchFamily="2" charset="2"/>
              <a:buChar char="ü"/>
            </a:pPr>
            <a:endParaRPr lang="es-ES" sz="2000" b="1" dirty="0">
              <a:solidFill>
                <a:srgbClr val="002060"/>
              </a:solidFill>
              <a:latin typeface="Calibri" pitchFamily="34" charset="0"/>
            </a:endParaRPr>
          </a:p>
          <a:p>
            <a:pPr indent="-342900" algn="just"/>
            <a:r>
              <a:rPr lang="es-ES" sz="2000" b="1" dirty="0">
                <a:solidFill>
                  <a:srgbClr val="002060"/>
                </a:solidFill>
                <a:latin typeface="Calibri" pitchFamily="34" charset="0"/>
              </a:rPr>
              <a:t>	</a:t>
            </a:r>
            <a:r>
              <a:rPr lang="es-ES" sz="2000" b="1" dirty="0">
                <a:latin typeface="Calibri" pitchFamily="34" charset="0"/>
              </a:rPr>
              <a:t>Por sus características de tiempo de operación pueden ser:</a:t>
            </a:r>
          </a:p>
          <a:p>
            <a:pPr marL="800100" lvl="1" indent="-342900" algn="just">
              <a:buFont typeface="Wingdings" pitchFamily="2" charset="2"/>
              <a:buChar char="ü"/>
            </a:pPr>
            <a:r>
              <a:rPr lang="es-ES" sz="2000" b="1" dirty="0">
                <a:solidFill>
                  <a:srgbClr val="7030A0"/>
                </a:solidFill>
                <a:latin typeface="Calibri" pitchFamily="34" charset="0"/>
              </a:rPr>
              <a:t>Relevadores de sobrecorriente instantáneo. Número ANSI 50</a:t>
            </a:r>
          </a:p>
          <a:p>
            <a:pPr marL="800100" lvl="1" indent="-342900" algn="just">
              <a:buFont typeface="Wingdings" pitchFamily="2" charset="2"/>
              <a:buChar char="ü"/>
            </a:pPr>
            <a:r>
              <a:rPr lang="es-ES" sz="2000" b="1" dirty="0">
                <a:solidFill>
                  <a:srgbClr val="7030A0"/>
                </a:solidFill>
                <a:latin typeface="Calibri" pitchFamily="34" charset="0"/>
              </a:rPr>
              <a:t>Relevadores de tiempo. Número ANSI 51</a:t>
            </a:r>
          </a:p>
          <a:p>
            <a:pPr marL="800100" lvl="1" indent="-342900" algn="just"/>
            <a:endParaRPr lang="es-ES" sz="2000" b="1" dirty="0">
              <a:solidFill>
                <a:srgbClr val="002060"/>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Por sus características de tiempo-corriente, pueden ser:</a:t>
            </a:r>
          </a:p>
          <a:p>
            <a:pPr marL="800100" lvl="1" indent="-342900" algn="just">
              <a:buFont typeface="Wingdings" pitchFamily="2" charset="2"/>
              <a:buChar char="ü"/>
            </a:pPr>
            <a:r>
              <a:rPr lang="es-ES" sz="2000" b="1" dirty="0">
                <a:solidFill>
                  <a:srgbClr val="7030A0"/>
                </a:solidFill>
                <a:latin typeface="Calibri" pitchFamily="34" charset="0"/>
              </a:rPr>
              <a:t>Tiempo definido</a:t>
            </a:r>
          </a:p>
          <a:p>
            <a:pPr marL="800100" lvl="1" indent="-342900" algn="just">
              <a:buFont typeface="Wingdings" pitchFamily="2" charset="2"/>
              <a:buChar char="ü"/>
            </a:pPr>
            <a:r>
              <a:rPr lang="es-ES" sz="2000" b="1" dirty="0">
                <a:solidFill>
                  <a:srgbClr val="7030A0"/>
                </a:solidFill>
                <a:latin typeface="Calibri" pitchFamily="34" charset="0"/>
              </a:rPr>
              <a:t>Tiempo inverso</a:t>
            </a:r>
          </a:p>
          <a:p>
            <a:pPr marL="800100" lvl="1" indent="-342900" algn="just">
              <a:buFont typeface="Wingdings" pitchFamily="2" charset="2"/>
              <a:buChar char="ü"/>
            </a:pPr>
            <a:r>
              <a:rPr lang="es-ES" sz="2000" b="1" dirty="0">
                <a:solidFill>
                  <a:srgbClr val="7030A0"/>
                </a:solidFill>
                <a:latin typeface="Calibri" pitchFamily="34" charset="0"/>
              </a:rPr>
              <a:t>Tiempo muy inverso</a:t>
            </a:r>
          </a:p>
          <a:p>
            <a:pPr marL="800100" lvl="1" indent="-342900" algn="just">
              <a:buFont typeface="Wingdings" pitchFamily="2" charset="2"/>
              <a:buChar char="ü"/>
            </a:pPr>
            <a:r>
              <a:rPr lang="es-ES" sz="2000" b="1" dirty="0">
                <a:solidFill>
                  <a:srgbClr val="7030A0"/>
                </a:solidFill>
                <a:latin typeface="Calibri" pitchFamily="34" charset="0"/>
              </a:rPr>
              <a:t>Tiempo extremadamente inverso</a:t>
            </a:r>
          </a:p>
          <a:p>
            <a:pPr marL="800100" lvl="1" indent="-342900" algn="just"/>
            <a:endParaRPr lang="es-ES" sz="2000" b="1" dirty="0">
              <a:latin typeface="Calibri" pitchFamily="34" charset="0"/>
            </a:endParaRPr>
          </a:p>
          <a:p>
            <a:pPr indent="-342900" algn="just"/>
            <a:r>
              <a:rPr lang="es-ES" sz="2000" b="1" dirty="0">
                <a:latin typeface="Calibri" pitchFamily="34" charset="0"/>
              </a:rPr>
              <a:t>	Por sus características de rango de corriente y forma de conexión, pueden ser:</a:t>
            </a:r>
          </a:p>
          <a:p>
            <a:pPr marL="800100" lvl="1" indent="-342900" algn="just">
              <a:buFont typeface="Wingdings" pitchFamily="2" charset="2"/>
              <a:buChar char="ü"/>
            </a:pPr>
            <a:r>
              <a:rPr lang="es-ES" sz="2000" b="1" dirty="0">
                <a:solidFill>
                  <a:srgbClr val="7030A0"/>
                </a:solidFill>
                <a:latin typeface="Calibri" pitchFamily="34" charset="0"/>
              </a:rPr>
              <a:t>Relevadores de sobrecorriente de fase</a:t>
            </a:r>
          </a:p>
          <a:p>
            <a:pPr marL="800100" lvl="1" indent="-342900" algn="just">
              <a:buFont typeface="Wingdings" pitchFamily="2" charset="2"/>
              <a:buChar char="ü"/>
            </a:pPr>
            <a:r>
              <a:rPr lang="es-ES" sz="2000" b="1" dirty="0">
                <a:solidFill>
                  <a:srgbClr val="7030A0"/>
                </a:solidFill>
                <a:latin typeface="Calibri" pitchFamily="34" charset="0"/>
              </a:rPr>
              <a:t>Relevadores de sobrecorriente de neutro </a:t>
            </a:r>
          </a:p>
          <a:p>
            <a:pPr marL="800100" lvl="1" indent="-342900" algn="just">
              <a:buFont typeface="Wingdings" pitchFamily="2" charset="2"/>
              <a:buNone/>
            </a:pPr>
            <a:endParaRPr lang="es-ES" sz="2000" b="1" dirty="0">
              <a:latin typeface="Calibri" pitchFamily="34" charset="0"/>
            </a:endParaRPr>
          </a:p>
          <a:p>
            <a:pPr indent="-342900" algn="just"/>
            <a:r>
              <a:rPr lang="es-ES" sz="2000" b="1" dirty="0">
                <a:latin typeface="Calibri" pitchFamily="34" charset="0"/>
              </a:rPr>
              <a:t>	En la mayoría de los tableros de protección, control y medición construidos hasta 1980, se encontraban operando relevadores de sobrecorriente del tipo electromecánico (monofásicos). Con el avance de la tecnología se ha incrementado la producción de relevadores de estado sólido ó microprocesado, lográndose una reducción considerable en el espacio empleado en los tableros, así como incrementar sus funciones.</a:t>
            </a: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DEFINICIONES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Relevador de Sobrecorriente Instantáneo (50).</a:t>
            </a:r>
          </a:p>
          <a:p>
            <a:pPr indent="-342900" algn="just"/>
            <a:r>
              <a:rPr lang="es-ES" sz="2000" b="1" dirty="0">
                <a:latin typeface="Calibri" pitchFamily="34" charset="0"/>
              </a:rPr>
              <a:t>	Es un relevador con "respuesta instantánea" para un valor pre-determinado de corriente. Su tiempo de respuesta u operación es menor a 3 ciclos (0.05 segundos).</a:t>
            </a:r>
          </a:p>
          <a:p>
            <a:pPr indent="-342900" algn="just"/>
            <a:endParaRPr lang="es-ES" sz="2000" b="1" dirty="0">
              <a:latin typeface="Calibri" pitchFamily="34" charset="0"/>
            </a:endParaRPr>
          </a:p>
          <a:p>
            <a:pPr indent="-342900" algn="just"/>
            <a:r>
              <a:rPr lang="es-ES" sz="2000" b="1" dirty="0">
                <a:latin typeface="Calibri" pitchFamily="34" charset="0"/>
              </a:rPr>
              <a:t>	</a:t>
            </a:r>
            <a:r>
              <a:rPr lang="es-ES" sz="2000" b="1" dirty="0">
                <a:solidFill>
                  <a:srgbClr val="7030A0"/>
                </a:solidFill>
                <a:latin typeface="Calibri" pitchFamily="34" charset="0"/>
              </a:rPr>
              <a:t>Relevador de Sobrecorriente con Retardo de Tiempo (51).</a:t>
            </a:r>
          </a:p>
          <a:p>
            <a:pPr indent="-342900" algn="just"/>
            <a:r>
              <a:rPr lang="es-ES" sz="2000" b="1" dirty="0">
                <a:latin typeface="Calibri" pitchFamily="34" charset="0"/>
              </a:rPr>
              <a:t>	Es un relevador con una "respuesta retardada" la cual se ajusta a una curva característica de tiempo-corriente definida o inversa que funciona cuando la corriente en el circuito excede de un valor pre-determinado.</a:t>
            </a:r>
          </a:p>
          <a:p>
            <a:pPr indent="-342900" algn="just"/>
            <a:endParaRPr lang="es-ES" sz="2000" b="1" dirty="0">
              <a:latin typeface="Calibri" pitchFamily="34" charset="0"/>
            </a:endParaRPr>
          </a:p>
          <a:p>
            <a:pPr indent="-342900" algn="just"/>
            <a:r>
              <a:rPr lang="es-ES" sz="2000" b="1" dirty="0">
                <a:latin typeface="Calibri" pitchFamily="34" charset="0"/>
              </a:rPr>
              <a:t>	Se conoce como </a:t>
            </a:r>
            <a:r>
              <a:rPr lang="es-ES" sz="2000" b="1" dirty="0">
                <a:solidFill>
                  <a:srgbClr val="FF0000"/>
                </a:solidFill>
                <a:latin typeface="Calibri" pitchFamily="34" charset="0"/>
              </a:rPr>
              <a:t>tiempo inverso </a:t>
            </a:r>
            <a:r>
              <a:rPr lang="es-ES" sz="2000" b="1" dirty="0">
                <a:latin typeface="Calibri" pitchFamily="34" charset="0"/>
              </a:rPr>
              <a:t>a la característica de tiempo-corriente en que a mayor corriente, menor es el tiempo de "respuesta" del relevador; y consecuentemente a menor corriente, mayor será el tiempo de operación del relevador. Es decir, existe una relación de inversidad entre el comportamiento de ambos parámetros.</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Los relevadores del tipo electromecánico, por su principio de funcionamiento, se clasifican en:</a:t>
            </a:r>
          </a:p>
          <a:p>
            <a:pPr marL="800100" lvl="1" indent="-342900" algn="just">
              <a:buFont typeface="Wingdings" pitchFamily="2" charset="2"/>
              <a:buChar char="ü"/>
            </a:pPr>
            <a:r>
              <a:rPr lang="es-ES" sz="2000" b="1" dirty="0">
                <a:solidFill>
                  <a:srgbClr val="7030A0"/>
                </a:solidFill>
                <a:latin typeface="Calibri" pitchFamily="34" charset="0"/>
              </a:rPr>
              <a:t>Atracción electromagnética</a:t>
            </a:r>
          </a:p>
          <a:p>
            <a:pPr marL="800100" lvl="1" indent="-342900" algn="just">
              <a:buFont typeface="Wingdings" pitchFamily="2" charset="2"/>
              <a:buChar char="ü"/>
            </a:pPr>
            <a:r>
              <a:rPr lang="es-ES" sz="2000" b="1" dirty="0">
                <a:solidFill>
                  <a:srgbClr val="7030A0"/>
                </a:solidFill>
                <a:latin typeface="Calibri" pitchFamily="34" charset="0"/>
              </a:rPr>
              <a:t>Inducción electromagnética</a:t>
            </a:r>
          </a:p>
          <a:p>
            <a:pPr marL="800100" lvl="1" indent="-342900" algn="just">
              <a:buFont typeface="Wingdings" pitchFamily="2" charset="2"/>
              <a:buNone/>
            </a:pPr>
            <a:endParaRPr lang="es-ES" sz="2000" b="1" dirty="0">
              <a:latin typeface="Calibri" pitchFamily="34" charset="0"/>
            </a:endParaRPr>
          </a:p>
          <a:p>
            <a:pPr indent="-342900" algn="just">
              <a:buFont typeface="Wingdings" pitchFamily="2" charset="2"/>
              <a:buNone/>
            </a:pPr>
            <a:r>
              <a:rPr lang="es-ES" sz="2000" b="1" dirty="0" smtClean="0">
                <a:latin typeface="Calibri" pitchFamily="34" charset="0"/>
              </a:rPr>
              <a:t> </a:t>
            </a:r>
            <a:endParaRPr lang="es-ES" sz="2000" b="1" dirty="0">
              <a:latin typeface="Calibri" pitchFamily="34" charset="0"/>
            </a:endParaRPr>
          </a:p>
          <a:p>
            <a:pPr indent="-342900" algn="just">
              <a:buFont typeface="Wingdings" pitchFamily="2" charset="2"/>
              <a:buNone/>
            </a:pPr>
            <a:endParaRPr lang="es-ES" sz="2000" b="1" dirty="0">
              <a:latin typeface="Calibri" pitchFamily="34" charset="0"/>
            </a:endParaRPr>
          </a:p>
          <a:p>
            <a:pPr indent="-342900" algn="just">
              <a:buFont typeface="Wingdings" pitchFamily="2" charset="2"/>
              <a:buNone/>
            </a:pPr>
            <a:r>
              <a:rPr lang="es-ES" sz="2000" b="1" dirty="0">
                <a:latin typeface="Calibri" pitchFamily="34" charset="0"/>
              </a:rPr>
              <a:t>	</a:t>
            </a:r>
            <a:r>
              <a:rPr lang="es-ES" sz="2000" b="1" dirty="0">
                <a:solidFill>
                  <a:srgbClr val="FF0000"/>
                </a:solidFill>
                <a:latin typeface="Calibri" pitchFamily="34" charset="0"/>
              </a:rPr>
              <a:t>Los relevadores estáticos </a:t>
            </a:r>
            <a:r>
              <a:rPr lang="es-ES" sz="2000" b="1" dirty="0">
                <a:latin typeface="Calibri" pitchFamily="34" charset="0"/>
              </a:rPr>
              <a:t>se desarrollaron en la década de los 70's, fueron basados en la alta confiabilidad del transistor de silicio, esto marcó el inicio para el desarrollo de los circuitos integrados, compuertas digitales y circuitos lógicos; le siguieron circuitos digitales y más tarde, memorias y microprocesadores. </a:t>
            </a:r>
          </a:p>
          <a:p>
            <a:pPr indent="-342900" algn="just">
              <a:buFont typeface="Wingdings" pitchFamily="2" charset="2"/>
              <a:buNone/>
            </a:pPr>
            <a:endParaRPr lang="es-ES" sz="2000" b="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a:t>
            </a:r>
            <a:r>
              <a:rPr lang="es-ES" sz="2000" b="1" dirty="0">
                <a:solidFill>
                  <a:srgbClr val="FF0000"/>
                </a:solidFill>
                <a:latin typeface="Calibri" pitchFamily="34" charset="0"/>
              </a:rPr>
              <a:t>Los relevadores de sobrecorriente estáticos </a:t>
            </a:r>
            <a:r>
              <a:rPr lang="es-ES" sz="2000" b="1" dirty="0">
                <a:latin typeface="Calibri" pitchFamily="34" charset="0"/>
              </a:rPr>
              <a:t>utilizan los siguientes circuitos básicos:</a:t>
            </a:r>
          </a:p>
          <a:p>
            <a:pPr marL="800100" lvl="1" indent="-342900" algn="just">
              <a:buFont typeface="Wingdings" pitchFamily="2" charset="2"/>
              <a:buChar char="Ø"/>
            </a:pPr>
            <a:r>
              <a:rPr lang="es-ES" sz="2000" b="1" dirty="0">
                <a:latin typeface="Calibri" pitchFamily="34" charset="0"/>
              </a:rPr>
              <a:t>	</a:t>
            </a:r>
            <a:r>
              <a:rPr lang="es-ES" sz="2000" b="1" dirty="0">
                <a:solidFill>
                  <a:srgbClr val="0070C0"/>
                </a:solidFill>
                <a:latin typeface="Calibri" pitchFamily="34" charset="0"/>
              </a:rPr>
              <a:t>Rectificador,</a:t>
            </a:r>
            <a:r>
              <a:rPr lang="es-ES" sz="2000" b="1" dirty="0">
                <a:latin typeface="Calibri" pitchFamily="34" charset="0"/>
              </a:rPr>
              <a:t> cuya función es convertir una entrada de corriente alterna 	en una señal de voltaje, capaz de ser medida y comparada.</a:t>
            </a:r>
          </a:p>
          <a:p>
            <a:pPr marL="800100" lvl="1" indent="-342900" algn="just">
              <a:buFont typeface="Wingdings" pitchFamily="2" charset="2"/>
              <a:buChar char="Ø"/>
            </a:pPr>
            <a:r>
              <a:rPr lang="es-ES" sz="2000" b="1" dirty="0">
                <a:latin typeface="Calibri" pitchFamily="34" charset="0"/>
              </a:rPr>
              <a:t>	</a:t>
            </a:r>
            <a:r>
              <a:rPr lang="es-ES" sz="2000" b="1" dirty="0">
                <a:solidFill>
                  <a:srgbClr val="0070C0"/>
                </a:solidFill>
                <a:latin typeface="Calibri" pitchFamily="34" charset="0"/>
              </a:rPr>
              <a:t>Detector de nivel, </a:t>
            </a:r>
            <a:r>
              <a:rPr lang="es-ES" sz="2000" b="1" dirty="0">
                <a:latin typeface="Calibri" pitchFamily="34" charset="0"/>
              </a:rPr>
              <a:t>el cual compara una entrada analógica con un nivel 	prefijado, el cual responde con una salida analógica cuando este nivel 	es excedido.</a:t>
            </a:r>
          </a:p>
          <a:p>
            <a:pPr marL="800100" lvl="1" indent="-342900" algn="just">
              <a:buFont typeface="Wingdings" pitchFamily="2" charset="2"/>
              <a:buChar char="Ø"/>
            </a:pPr>
            <a:r>
              <a:rPr lang="es-ES" sz="2000" b="1" dirty="0">
                <a:latin typeface="Calibri" pitchFamily="34" charset="0"/>
              </a:rPr>
              <a:t>	</a:t>
            </a:r>
            <a:r>
              <a:rPr lang="es-ES" sz="2000" b="1" dirty="0">
                <a:solidFill>
                  <a:srgbClr val="0070C0"/>
                </a:solidFill>
                <a:latin typeface="Calibri" pitchFamily="34" charset="0"/>
              </a:rPr>
              <a:t>Temporizadores</a:t>
            </a:r>
            <a:r>
              <a:rPr lang="es-ES" sz="2000" b="1" dirty="0">
                <a:latin typeface="Calibri" pitchFamily="34" charset="0"/>
              </a:rPr>
              <a:t> para demorar a manera constante ó propomionalla 	entrada analógica de corriente.</a:t>
            </a:r>
          </a:p>
          <a:p>
            <a:pPr marL="800100" lvl="1" indent="-342900" algn="just">
              <a:buFont typeface="Wingdings" pitchFamily="2" charset="2"/>
              <a:buNone/>
            </a:pPr>
            <a:endParaRPr lang="es-ES" sz="2000" b="1" dirty="0">
              <a:latin typeface="Calibri" pitchFamily="34" charset="0"/>
            </a:endParaRPr>
          </a:p>
          <a:p>
            <a:pPr indent="-342900" algn="just">
              <a:buFont typeface="Wingdings" pitchFamily="2" charset="2"/>
              <a:buNone/>
            </a:pPr>
            <a:r>
              <a:rPr lang="es-ES" sz="2000" b="1" dirty="0">
                <a:latin typeface="Calibri" pitchFamily="34" charset="0"/>
              </a:rPr>
              <a:t>	Con la aplicación de microprocesadores se han desarrollado relevadores que además de cumplir con las funciones de protección, efectúan otras adicionales como son; medición, registro de eventos, localización de fallas y oscilografía.</a:t>
            </a:r>
          </a:p>
          <a:p>
            <a:pPr indent="-342900" algn="just">
              <a:buFont typeface="Wingdings" pitchFamily="2" charset="2"/>
              <a:buNone/>
            </a:pPr>
            <a:endParaRPr lang="es-ES" sz="2000" b="1" dirty="0">
              <a:latin typeface="Calibri" pitchFamily="34" charset="0"/>
            </a:endParaRPr>
          </a:p>
          <a:p>
            <a:pPr indent="-342900" algn="just">
              <a:buFont typeface="Wingdings" pitchFamily="2" charset="2"/>
              <a:buNone/>
            </a:pPr>
            <a:r>
              <a:rPr lang="es-ES" sz="2000" b="1" dirty="0">
                <a:latin typeface="Calibri" pitchFamily="34" charset="0"/>
              </a:rPr>
              <a:t>	Lo anterior se realiza mediante el muestreo y manipulación de los parámetros eléctricos, los cuales son utilizados en forma numérica para resolver cada uno de los algoritmos que calcula el microprocesador para cumplir con las tareas anteriormente descritas.</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buFont typeface="Wingdings" pitchFamily="2" charset="2"/>
              <a:buNone/>
            </a:pPr>
            <a:r>
              <a:rPr lang="es-ES" sz="2000" b="1" dirty="0">
                <a:latin typeface="Calibri" pitchFamily="34" charset="0"/>
              </a:rPr>
              <a:t>	Estos relevadores son trifásicos y en un solo módulo están contenidas las unidades de fase y de neutro, reduciendo considerablemente sus dimensiones y el espacio ocupado por ellos en los tableros de control, medición y protección.</a:t>
            </a:r>
          </a:p>
          <a:p>
            <a:pPr indent="-342900" algn="just">
              <a:buFont typeface="Wingdings" pitchFamily="2" charset="2"/>
              <a:buNone/>
            </a:pPr>
            <a:r>
              <a:rPr lang="es-ES" sz="2000" b="1" dirty="0">
                <a:latin typeface="Calibri" pitchFamily="34" charset="0"/>
              </a:rPr>
              <a:t>	Los relevadores microprocesados están constituidos de la siguiente manera:</a:t>
            </a:r>
          </a:p>
          <a:p>
            <a:pPr indent="-342900" algn="just">
              <a:buFont typeface="Wingdings" pitchFamily="2" charset="2"/>
              <a:buNone/>
            </a:pPr>
            <a:endParaRPr lang="es-ES" sz="1200" b="1" dirty="0">
              <a:latin typeface="Calibri" pitchFamily="34" charset="0"/>
            </a:endParaRPr>
          </a:p>
          <a:p>
            <a:pPr marL="800100" lvl="1" indent="-342900" algn="just">
              <a:buFont typeface="Wingdings" pitchFamily="2" charset="2"/>
              <a:buChar char="ü"/>
            </a:pPr>
            <a:r>
              <a:rPr lang="es-ES" sz="2000" b="1" dirty="0">
                <a:solidFill>
                  <a:srgbClr val="7030A0"/>
                </a:solidFill>
                <a:latin typeface="Calibri" pitchFamily="34" charset="0"/>
              </a:rPr>
              <a:t>Unidades de entrada </a:t>
            </a:r>
            <a:r>
              <a:rPr lang="es-ES" sz="2000" b="1" dirty="0" smtClean="0">
                <a:solidFill>
                  <a:srgbClr val="7030A0"/>
                </a:solidFill>
                <a:latin typeface="Calibri" pitchFamily="34" charset="0"/>
              </a:rPr>
              <a:t>analógicas</a:t>
            </a:r>
            <a:r>
              <a:rPr lang="es-ES" sz="2000" b="1" dirty="0">
                <a:solidFill>
                  <a:srgbClr val="7030A0"/>
                </a:solidFill>
                <a:latin typeface="Calibri" pitchFamily="34" charset="0"/>
              </a:rPr>
              <a:t>: corriente</a:t>
            </a:r>
          </a:p>
          <a:p>
            <a:pPr marL="800100" lvl="1" indent="-342900" algn="just">
              <a:buFont typeface="Wingdings" pitchFamily="2" charset="2"/>
              <a:buChar char="ü"/>
            </a:pPr>
            <a:r>
              <a:rPr lang="es-ES" sz="2000" b="1" dirty="0">
                <a:solidFill>
                  <a:srgbClr val="7030A0"/>
                </a:solidFill>
                <a:latin typeface="Calibri" pitchFamily="34" charset="0"/>
              </a:rPr>
              <a:t>Unidades de entrada digitales: contactos del interruptor, </a:t>
            </a:r>
            <a:r>
              <a:rPr lang="es-ES" sz="2000" b="1" dirty="0" smtClean="0">
                <a:solidFill>
                  <a:srgbClr val="7030A0"/>
                </a:solidFill>
                <a:latin typeface="Calibri" pitchFamily="34" charset="0"/>
              </a:rPr>
              <a:t>etc.</a:t>
            </a:r>
            <a:endParaRPr lang="es-ES" sz="2000" b="1" dirty="0">
              <a:solidFill>
                <a:srgbClr val="7030A0"/>
              </a:solidFill>
              <a:latin typeface="Calibri" pitchFamily="34" charset="0"/>
            </a:endParaRPr>
          </a:p>
          <a:p>
            <a:pPr marL="800100" lvl="1" indent="-342900" algn="just">
              <a:buFont typeface="Wingdings" pitchFamily="2" charset="2"/>
              <a:buChar char="ü"/>
            </a:pPr>
            <a:r>
              <a:rPr lang="es-ES" sz="2000" b="1" dirty="0">
                <a:solidFill>
                  <a:srgbClr val="7030A0"/>
                </a:solidFill>
                <a:latin typeface="Calibri" pitchFamily="34" charset="0"/>
              </a:rPr>
              <a:t>Filtro pasa bajas</a:t>
            </a:r>
          </a:p>
          <a:p>
            <a:pPr marL="800100" lvl="1" indent="-342900" algn="just">
              <a:buFont typeface="Wingdings" pitchFamily="2" charset="2"/>
              <a:buChar char="ü"/>
            </a:pPr>
            <a:r>
              <a:rPr lang="es-ES" sz="2000" b="1" dirty="0">
                <a:solidFill>
                  <a:srgbClr val="7030A0"/>
                </a:solidFill>
                <a:latin typeface="Calibri" pitchFamily="34" charset="0"/>
              </a:rPr>
              <a:t>Fuente de alimentación</a:t>
            </a:r>
          </a:p>
          <a:p>
            <a:pPr marL="800100" lvl="1" indent="-342900" algn="just">
              <a:buFont typeface="Wingdings" pitchFamily="2" charset="2"/>
              <a:buChar char="ü"/>
            </a:pPr>
            <a:r>
              <a:rPr lang="es-ES" sz="2000" b="1" dirty="0">
                <a:solidFill>
                  <a:srgbClr val="7030A0"/>
                </a:solidFill>
                <a:latin typeface="Calibri" pitchFamily="34" charset="0"/>
              </a:rPr>
              <a:t>Microprocesador para funciones de protección</a:t>
            </a:r>
          </a:p>
          <a:p>
            <a:pPr marL="800100" lvl="1" indent="-342900" algn="just">
              <a:buFont typeface="Wingdings" pitchFamily="2" charset="2"/>
              <a:buChar char="ü"/>
            </a:pPr>
            <a:r>
              <a:rPr lang="es-ES" sz="2000" b="1" dirty="0">
                <a:solidFill>
                  <a:srgbClr val="7030A0"/>
                </a:solidFill>
                <a:latin typeface="Calibri" pitchFamily="34" charset="0"/>
              </a:rPr>
              <a:t>Microprocesador para funciones de medición</a:t>
            </a:r>
          </a:p>
          <a:p>
            <a:pPr marL="800100" lvl="1" indent="-342900" algn="just">
              <a:buFont typeface="Wingdings" pitchFamily="2" charset="2"/>
              <a:buChar char="ü"/>
            </a:pPr>
            <a:r>
              <a:rPr lang="es-ES" sz="2000" b="1" dirty="0">
                <a:solidFill>
                  <a:srgbClr val="7030A0"/>
                </a:solidFill>
                <a:latin typeface="Calibri" pitchFamily="34" charset="0"/>
              </a:rPr>
              <a:t>Memoria RAM para registro de eventos</a:t>
            </a:r>
          </a:p>
          <a:p>
            <a:pPr marL="800100" lvl="1" indent="-342900" algn="just">
              <a:buFont typeface="Wingdings" pitchFamily="2" charset="2"/>
              <a:buChar char="ü"/>
            </a:pPr>
            <a:r>
              <a:rPr lang="es-ES" sz="2000" b="1" dirty="0">
                <a:solidFill>
                  <a:srgbClr val="7030A0"/>
                </a:solidFill>
                <a:latin typeface="Calibri" pitchFamily="34" charset="0"/>
              </a:rPr>
              <a:t>Memoria EEPROM para grabar ajustes</a:t>
            </a:r>
          </a:p>
          <a:p>
            <a:pPr marL="800100" lvl="1" indent="-342900" algn="just">
              <a:buFont typeface="Wingdings" pitchFamily="2" charset="2"/>
              <a:buChar char="ü"/>
            </a:pPr>
            <a:r>
              <a:rPr lang="es-ES" sz="2000" b="1" dirty="0">
                <a:solidFill>
                  <a:srgbClr val="7030A0"/>
                </a:solidFill>
                <a:latin typeface="Calibri" pitchFamily="34" charset="0"/>
              </a:rPr>
              <a:t>Unidades de salida: contactos de disparo y alarma</a:t>
            </a:r>
          </a:p>
          <a:p>
            <a:pPr marL="800100" lvl="1" indent="-342900" algn="just">
              <a:buFont typeface="Wingdings" pitchFamily="2" charset="2"/>
              <a:buChar char="ü"/>
            </a:pPr>
            <a:r>
              <a:rPr lang="es-ES" sz="2000" b="1" dirty="0">
                <a:solidFill>
                  <a:srgbClr val="7030A0"/>
                </a:solidFill>
                <a:latin typeface="Calibri" pitchFamily="34" charset="0"/>
              </a:rPr>
              <a:t>Puertos de comunicación</a:t>
            </a:r>
          </a:p>
          <a:p>
            <a:pPr marL="800100" lvl="1" indent="-342900" algn="just">
              <a:buFont typeface="Wingdings" pitchFamily="2" charset="2"/>
              <a:buChar char="ü"/>
            </a:pPr>
            <a:r>
              <a:rPr lang="es-ES" sz="2000" b="1" dirty="0">
                <a:solidFill>
                  <a:srgbClr val="7030A0"/>
                </a:solidFill>
                <a:latin typeface="Calibri" pitchFamily="34" charset="0"/>
              </a:rPr>
              <a:t>Display y teclado</a:t>
            </a:r>
          </a:p>
          <a:p>
            <a:pPr marL="800100" lvl="1" indent="-342900" algn="just">
              <a:buFont typeface="Wingdings" pitchFamily="2" charset="2"/>
              <a:buChar char="ü"/>
            </a:pPr>
            <a:r>
              <a:rPr lang="es-ES" sz="2000" b="1" dirty="0" smtClean="0">
                <a:solidFill>
                  <a:srgbClr val="7030A0"/>
                </a:solidFill>
                <a:latin typeface="Calibri" pitchFamily="34" charset="0"/>
              </a:rPr>
              <a:t>Led’s </a:t>
            </a:r>
            <a:r>
              <a:rPr lang="es-ES" sz="2000" b="1" dirty="0">
                <a:solidFill>
                  <a:srgbClr val="7030A0"/>
                </a:solidFill>
                <a:latin typeface="Calibri" pitchFamily="34" charset="0"/>
              </a:rPr>
              <a:t>para señalización de banderas y piloto de encendido</a:t>
            </a:r>
          </a:p>
          <a:p>
            <a:pPr marL="800100" lvl="1" indent="-342900" algn="just">
              <a:buFont typeface="Wingdings" pitchFamily="2" charset="2"/>
              <a:buChar char="ü"/>
            </a:pPr>
            <a:r>
              <a:rPr lang="es-ES" sz="2000" b="1" dirty="0">
                <a:solidFill>
                  <a:srgbClr val="7030A0"/>
                </a:solidFill>
                <a:latin typeface="Calibri" pitchFamily="34" charset="0"/>
              </a:rPr>
              <a:t>Unidad de autodiagnóstico y monitoreo</a:t>
            </a: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89093" name="Picture 5"/>
          <p:cNvPicPr>
            <a:picLocks noChangeAspect="1" noChangeArrowheads="1"/>
          </p:cNvPicPr>
          <p:nvPr/>
        </p:nvPicPr>
        <p:blipFill>
          <a:blip r:embed="rId3" cstate="print"/>
          <a:srcRect/>
          <a:stretch>
            <a:fillRect/>
          </a:stretch>
        </p:blipFill>
        <p:spPr bwMode="auto">
          <a:xfrm>
            <a:off x="268288" y="1100138"/>
            <a:ext cx="6410325" cy="5365750"/>
          </a:xfrm>
          <a:prstGeom prst="rect">
            <a:avLst/>
          </a:prstGeom>
          <a:noFill/>
          <a:ln w="38100" algn="ctr">
            <a:solidFill>
              <a:srgbClr val="948A54"/>
            </a:solidFill>
            <a:miter lim="800000"/>
            <a:headEnd/>
            <a:tailEnd/>
          </a:ln>
          <a:effectLst/>
        </p:spPr>
      </p:pic>
      <p:sp>
        <p:nvSpPr>
          <p:cNvPr id="89094" name="Rectangle 6"/>
          <p:cNvSpPr>
            <a:spLocks noChangeArrowheads="1"/>
          </p:cNvSpPr>
          <p:nvPr/>
        </p:nvSpPr>
        <p:spPr bwMode="auto">
          <a:xfrm>
            <a:off x="6702425" y="2682875"/>
            <a:ext cx="2306638" cy="1920875"/>
          </a:xfrm>
          <a:prstGeom prst="rect">
            <a:avLst/>
          </a:prstGeom>
          <a:noFill/>
          <a:ln w="38100" algn="ctr">
            <a:noFill/>
            <a:miter lim="800000"/>
            <a:headEnd/>
            <a:tailEnd/>
          </a:ln>
          <a:effectLst/>
        </p:spPr>
        <p:txBody>
          <a:bodyPr anchor="ctr">
            <a:spAutoFit/>
          </a:bodyPr>
          <a:lstStyle/>
          <a:p>
            <a:pPr algn="ctr" eaLnBrk="0" hangingPunct="0"/>
            <a:r>
              <a:rPr lang="es-ES" sz="2000" b="1" dirty="0">
                <a:solidFill>
                  <a:srgbClr val="7030A0"/>
                </a:solidFill>
                <a:latin typeface="Calibri" pitchFamily="34" charset="0"/>
              </a:rPr>
              <a:t>DIAGRAMA ESQUEMATICO DE RELEVADOR MICROPROCESADO DE SOBRECORRIENTE </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5" name="Rectangle 35"/>
          <p:cNvSpPr>
            <a:spLocks noChangeArrowheads="1"/>
          </p:cNvSpPr>
          <p:nvPr/>
        </p:nvSpPr>
        <p:spPr bwMode="auto">
          <a:xfrm>
            <a:off x="214313" y="1187450"/>
            <a:ext cx="8715375" cy="5143500"/>
          </a:xfrm>
          <a:prstGeom prst="rect">
            <a:avLst/>
          </a:prstGeom>
          <a:noFill/>
          <a:ln w="28575" algn="ctr">
            <a:noFill/>
            <a:miter lim="800000"/>
            <a:headEnd/>
            <a:tailEnd/>
          </a:ln>
        </p:spPr>
        <p:txBody>
          <a:bodyPr anchor="ctr"/>
          <a:lstStyle/>
          <a:p>
            <a:pPr indent="-342900" algn="just"/>
            <a:r>
              <a:rPr lang="es-ES" sz="2000" b="1" dirty="0">
                <a:latin typeface="Calibri" pitchFamily="34" charset="0"/>
              </a:rPr>
              <a:t>	Las curvas características de operación de los relevadores digitales son seleccionables y responden a ecuaciones </a:t>
            </a:r>
            <a:r>
              <a:rPr lang="es-ES" sz="2000" b="1" dirty="0" smtClean="0">
                <a:latin typeface="Calibri" pitchFamily="34" charset="0"/>
              </a:rPr>
              <a:t>matemáticas</a:t>
            </a:r>
            <a:r>
              <a:rPr lang="es-ES" sz="2000" b="1" dirty="0">
                <a:latin typeface="Calibri" pitchFamily="34" charset="0"/>
              </a:rPr>
              <a:t>, las cuales han sido estandarizadas internacionalmente por la norma </a:t>
            </a:r>
            <a:r>
              <a:rPr lang="es-ES" sz="2000" b="1" dirty="0">
                <a:solidFill>
                  <a:srgbClr val="7030A0"/>
                </a:solidFill>
                <a:latin typeface="Calibri" pitchFamily="34" charset="0"/>
              </a:rPr>
              <a:t>ANSI C57.11. </a:t>
            </a:r>
            <a:r>
              <a:rPr lang="es-ES" sz="2000" b="1" dirty="0">
                <a:latin typeface="Calibri" pitchFamily="34" charset="0"/>
              </a:rPr>
              <a:t>En la figura 5-32 se muestran dichas características.</a:t>
            </a:r>
          </a:p>
          <a:p>
            <a:pPr indent="-342900" algn="just"/>
            <a:endParaRPr lang="es-ES" sz="2000" b="1" dirty="0">
              <a:latin typeface="Calibri" pitchFamily="34" charset="0"/>
            </a:endParaRPr>
          </a:p>
          <a:p>
            <a:pPr indent="-342900" algn="just"/>
            <a:r>
              <a:rPr lang="es-ES" sz="2000" b="1" dirty="0">
                <a:latin typeface="Calibri" pitchFamily="34" charset="0"/>
              </a:rPr>
              <a:t>	Las curvas mencionadas están determinadas por las ecuaciones indicadas en la tabla 5-9 y son utilizadas por el microprocesador para determinar el tiempo (de operación) en segundos, bajo una condición de sobre corriente dada.</a:t>
            </a: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pic>
        <p:nvPicPr>
          <p:cNvPr id="91140" name="Picture 4"/>
          <p:cNvPicPr>
            <a:picLocks noChangeAspect="1" noChangeArrowheads="1"/>
          </p:cNvPicPr>
          <p:nvPr/>
        </p:nvPicPr>
        <p:blipFill>
          <a:blip r:embed="rId3" cstate="print"/>
          <a:srcRect/>
          <a:stretch>
            <a:fillRect/>
          </a:stretch>
        </p:blipFill>
        <p:spPr bwMode="auto">
          <a:xfrm>
            <a:off x="457200" y="1152525"/>
            <a:ext cx="5241925" cy="5226050"/>
          </a:xfrm>
          <a:prstGeom prst="rect">
            <a:avLst/>
          </a:prstGeom>
          <a:noFill/>
          <a:ln w="38100" algn="ctr">
            <a:solidFill>
              <a:srgbClr val="948A54"/>
            </a:solidFill>
            <a:miter lim="800000"/>
            <a:headEnd/>
            <a:tailEnd/>
          </a:ln>
          <a:effectLst/>
        </p:spPr>
      </p:pic>
      <p:sp>
        <p:nvSpPr>
          <p:cNvPr id="91141" name="Rectangle 5"/>
          <p:cNvSpPr>
            <a:spLocks noChangeArrowheads="1"/>
          </p:cNvSpPr>
          <p:nvPr/>
        </p:nvSpPr>
        <p:spPr bwMode="auto">
          <a:xfrm>
            <a:off x="5734050" y="2152650"/>
            <a:ext cx="3298825" cy="2530475"/>
          </a:xfrm>
          <a:prstGeom prst="rect">
            <a:avLst/>
          </a:prstGeom>
          <a:noFill/>
          <a:ln w="38100" algn="ctr">
            <a:noFill/>
            <a:miter lim="800000"/>
            <a:headEnd/>
            <a:tailEnd/>
          </a:ln>
          <a:effectLst/>
        </p:spPr>
        <p:txBody>
          <a:bodyPr anchor="ctr">
            <a:spAutoFit/>
          </a:bodyPr>
          <a:lstStyle/>
          <a:p>
            <a:pPr algn="ctr" eaLnBrk="0" hangingPunct="0"/>
            <a:r>
              <a:rPr lang="es-ES" sz="2000" b="1" dirty="0">
                <a:solidFill>
                  <a:srgbClr val="7030A0"/>
                </a:solidFill>
                <a:latin typeface="Calibri" pitchFamily="34" charset="0"/>
              </a:rPr>
              <a:t>ECUACIONES NORMALIZADAS QUE DEFINEN DIFERENTES CARACTERISTICAS DE OPERACIÓN TIMEPO-CORRIENTE, PARA RELEVADORES MICROPROCESADOS.</a:t>
            </a: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hlinkClick r:id="rId2"/>
          </p:cNvPr>
          <p:cNvSpPr>
            <a:spLocks noChangeArrowheads="1"/>
          </p:cNvSpPr>
          <p:nvPr/>
        </p:nvSpPr>
        <p:spPr bwMode="auto">
          <a:xfrm>
            <a:off x="2214546" y="214290"/>
            <a:ext cx="6000792" cy="508747"/>
          </a:xfrm>
          <a:prstGeom prst="rect">
            <a:avLst/>
          </a:prstGeom>
          <a:noFill/>
          <a:ln w="9525" algn="ctr">
            <a:noFill/>
            <a:miter lim="800000"/>
            <a:headEnd/>
            <a:tailEnd/>
          </a:ln>
        </p:spPr>
        <p:txBody>
          <a:bodyPr anchor="ctr">
            <a:scene3d>
              <a:camera prst="orthographicFront"/>
              <a:lightRig rig="soft" dir="t">
                <a:rot lat="0" lon="0" rev="10800000"/>
              </a:lightRig>
            </a:scene3d>
            <a:sp3d>
              <a:bevelT w="27940" h="12700"/>
              <a:contourClr>
                <a:srgbClr val="DDDDDD"/>
              </a:contourClr>
            </a:sp3d>
          </a:bodyPr>
          <a:lstStyle/>
          <a:p>
            <a:pPr fontAlgn="auto">
              <a:lnSpc>
                <a:spcPct val="95000"/>
              </a:lnSpc>
              <a:spcBef>
                <a:spcPts val="0"/>
              </a:spcBef>
              <a:spcAft>
                <a:spcPts val="0"/>
              </a:spcAft>
              <a:buClr>
                <a:srgbClr val="000000"/>
              </a:buClr>
              <a:buFont typeface="Times New Roman" pitchFamily="18" charset="0"/>
              <a:buNone/>
              <a:defRPr/>
            </a:pPr>
            <a:r>
              <a:rPr lang="es-ES" sz="24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rPr>
              <a:t>CURSO – TALLER COORDINACIÓN DE PROTECCIONES</a:t>
            </a:r>
            <a:endParaRPr lang="es-ES" sz="2000" b="1" spc="150" dirty="0">
              <a:ln w="11430"/>
              <a:solidFill>
                <a:schemeClr val="accent5">
                  <a:lumMod val="50000"/>
                </a:schemeClr>
              </a:solidFill>
              <a:effectLst>
                <a:outerShdw blurRad="25400" algn="tl" rotWithShape="0">
                  <a:srgbClr val="000000">
                    <a:alpha val="43000"/>
                  </a:srgbClr>
                </a:outerShdw>
              </a:effectLst>
              <a:latin typeface="Lucida Sans" pitchFamily="34" charset="0"/>
              <a:cs typeface="Aharoni" pitchFamily="2" charset="-79"/>
            </a:endParaRPr>
          </a:p>
        </p:txBody>
      </p:sp>
      <p:sp>
        <p:nvSpPr>
          <p:cNvPr id="92164" name="Rectangle 4"/>
          <p:cNvSpPr>
            <a:spLocks noChangeArrowheads="1"/>
          </p:cNvSpPr>
          <p:nvPr/>
        </p:nvSpPr>
        <p:spPr bwMode="auto">
          <a:xfrm>
            <a:off x="5589588" y="2609850"/>
            <a:ext cx="3298825" cy="1616075"/>
          </a:xfrm>
          <a:prstGeom prst="rect">
            <a:avLst/>
          </a:prstGeom>
          <a:noFill/>
          <a:ln w="38100" algn="ctr">
            <a:noFill/>
            <a:miter lim="800000"/>
            <a:headEnd/>
            <a:tailEnd/>
          </a:ln>
          <a:effectLst/>
        </p:spPr>
        <p:txBody>
          <a:bodyPr anchor="ctr">
            <a:spAutoFit/>
          </a:bodyPr>
          <a:lstStyle/>
          <a:p>
            <a:pPr algn="ctr"/>
            <a:r>
              <a:rPr lang="es-ES" sz="2000" b="1" dirty="0">
                <a:solidFill>
                  <a:srgbClr val="7030A0"/>
                </a:solidFill>
                <a:latin typeface="Calibri" pitchFamily="34" charset="0"/>
              </a:rPr>
              <a:t>CURVAS CARACTERISTICAS DE RELEVADORES</a:t>
            </a:r>
          </a:p>
          <a:p>
            <a:pPr algn="ctr"/>
            <a:r>
              <a:rPr lang="es-ES" sz="2000" b="1" dirty="0">
                <a:solidFill>
                  <a:srgbClr val="7030A0"/>
                </a:solidFill>
                <a:latin typeface="Calibri" pitchFamily="34" charset="0"/>
              </a:rPr>
              <a:t>DE SOBRECORRIENTE MICROPROCESADOS </a:t>
            </a:r>
          </a:p>
          <a:p>
            <a:pPr algn="ctr" eaLnBrk="0" hangingPunct="0"/>
            <a:r>
              <a:rPr lang="es-ES" sz="2000" b="1" dirty="0">
                <a:solidFill>
                  <a:srgbClr val="7030A0"/>
                </a:solidFill>
                <a:latin typeface="Calibri" pitchFamily="34" charset="0"/>
              </a:rPr>
              <a:t>ECUACIONES</a:t>
            </a:r>
          </a:p>
        </p:txBody>
      </p:sp>
      <p:pic>
        <p:nvPicPr>
          <p:cNvPr id="92165" name="Picture 5"/>
          <p:cNvPicPr>
            <a:picLocks noChangeAspect="1" noChangeArrowheads="1"/>
          </p:cNvPicPr>
          <p:nvPr/>
        </p:nvPicPr>
        <p:blipFill>
          <a:blip r:embed="rId3" cstate="print"/>
          <a:srcRect/>
          <a:stretch>
            <a:fillRect/>
          </a:stretch>
        </p:blipFill>
        <p:spPr bwMode="auto">
          <a:xfrm>
            <a:off x="438150" y="1163638"/>
            <a:ext cx="4719638" cy="5156200"/>
          </a:xfrm>
          <a:prstGeom prst="rect">
            <a:avLst/>
          </a:prstGeom>
          <a:noFill/>
          <a:ln w="38100" algn="ctr">
            <a:solidFill>
              <a:srgbClr val="948A54"/>
            </a:solidFill>
            <a:miter lim="800000"/>
            <a:headEnd/>
            <a:tailEnd/>
          </a:ln>
          <a:effectLst/>
        </p:spPr>
      </p:pic>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Mirador">
      <a:dk1>
        <a:sysClr val="windowText" lastClr="000000"/>
      </a:dk1>
      <a:lt1>
        <a:sysClr val="window" lastClr="F0F0F0"/>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733</TotalTime>
  <Words>434</Words>
  <Application>Microsoft Office PowerPoint</Application>
  <PresentationFormat>Presentación en pantalla (4:3)</PresentationFormat>
  <Paragraphs>407</Paragraphs>
  <Slides>49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49</vt:i4>
      </vt:variant>
    </vt:vector>
  </HeadingPairs>
  <TitlesOfParts>
    <vt:vector size="56" baseType="lpstr">
      <vt:lpstr>Arial</vt:lpstr>
      <vt:lpstr>Calibri</vt:lpstr>
      <vt:lpstr>Lucida Sans</vt:lpstr>
      <vt:lpstr>Aharoni</vt:lpstr>
      <vt:lpstr>Times New Roman</vt:lpstr>
      <vt:lpstr>Wingdings</vt:lpstr>
      <vt:lpstr>Intermedio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97397</dc:creator>
  <cp:lastModifiedBy>RICARDO</cp:lastModifiedBy>
  <cp:revision>73</cp:revision>
  <dcterms:created xsi:type="dcterms:W3CDTF">2009-09-10T15:10:18Z</dcterms:created>
  <dcterms:modified xsi:type="dcterms:W3CDTF">2010-02-07T02:25:27Z</dcterms:modified>
</cp:coreProperties>
</file>